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759" r:id="rId5"/>
    <p:sldMasterId id="2147484993" r:id="rId6"/>
  </p:sldMasterIdLst>
  <p:notesMasterIdLst>
    <p:notesMasterId r:id="rId28"/>
  </p:notesMasterIdLst>
  <p:handoutMasterIdLst>
    <p:handoutMasterId r:id="rId29"/>
  </p:handoutMasterIdLst>
  <p:sldIdLst>
    <p:sldId id="3149" r:id="rId7"/>
    <p:sldId id="3277" r:id="rId8"/>
    <p:sldId id="3241" r:id="rId9"/>
    <p:sldId id="3207" r:id="rId10"/>
    <p:sldId id="3293" r:id="rId11"/>
    <p:sldId id="3311" r:id="rId12"/>
    <p:sldId id="3313" r:id="rId13"/>
    <p:sldId id="3315" r:id="rId14"/>
    <p:sldId id="3316" r:id="rId15"/>
    <p:sldId id="3318" r:id="rId16"/>
    <p:sldId id="3329" r:id="rId17"/>
    <p:sldId id="3330" r:id="rId18"/>
    <p:sldId id="3331" r:id="rId19"/>
    <p:sldId id="3322" r:id="rId20"/>
    <p:sldId id="3324" r:id="rId21"/>
    <p:sldId id="3323" r:id="rId22"/>
    <p:sldId id="3332" r:id="rId23"/>
    <p:sldId id="3334" r:id="rId24"/>
    <p:sldId id="3276" r:id="rId25"/>
    <p:sldId id="3249" r:id="rId26"/>
    <p:sldId id="3251" r:id="rId27"/>
  </p:sldIdLst>
  <p:sldSz cx="9906000" cy="6858000" type="A4"/>
  <p:notesSz cx="6797675" cy="9926638"/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sz="1400" b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sz="1400" b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sz="1400" b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sz="1400" b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sz="1400" b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5pPr>
    <a:lvl6pPr marL="2286000" algn="l" defTabSz="914400" rtl="0" eaLnBrk="1" latinLnBrk="1" hangingPunct="1">
      <a:defRPr kumimoji="1" sz="1400" b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6pPr>
    <a:lvl7pPr marL="2743200" algn="l" defTabSz="914400" rtl="0" eaLnBrk="1" latinLnBrk="1" hangingPunct="1">
      <a:defRPr kumimoji="1" sz="1400" b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7pPr>
    <a:lvl8pPr marL="3200400" algn="l" defTabSz="914400" rtl="0" eaLnBrk="1" latinLnBrk="1" hangingPunct="1">
      <a:defRPr kumimoji="1" sz="1400" b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8pPr>
    <a:lvl9pPr marL="3657600" algn="l" defTabSz="914400" rtl="0" eaLnBrk="1" latinLnBrk="1" hangingPunct="1">
      <a:defRPr kumimoji="1" sz="1400" b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6">
          <p15:clr>
            <a:srgbClr val="A4A3A4"/>
          </p15:clr>
        </p15:guide>
        <p15:guide id="2" orient="horz" pos="1548">
          <p15:clr>
            <a:srgbClr val="A4A3A4"/>
          </p15:clr>
        </p15:guide>
        <p15:guide id="3" pos="194">
          <p15:clr>
            <a:srgbClr val="A4A3A4"/>
          </p15:clr>
        </p15:guide>
        <p15:guide id="4" pos="2235">
          <p15:clr>
            <a:srgbClr val="A4A3A4"/>
          </p15:clr>
        </p15:guide>
        <p15:guide id="5" pos="3778">
          <p15:clr>
            <a:srgbClr val="A4A3A4"/>
          </p15:clr>
        </p15:guide>
        <p15:guide id="6" pos="1170">
          <p15:clr>
            <a:srgbClr val="A4A3A4"/>
          </p15:clr>
        </p15:guide>
        <p15:guide id="7" pos="4572">
          <p15:clr>
            <a:srgbClr val="A4A3A4"/>
          </p15:clr>
        </p15:guide>
        <p15:guide id="8" orient="horz" pos="981" userDrawn="1">
          <p15:clr>
            <a:srgbClr val="A4A3A4"/>
          </p15:clr>
        </p15:guide>
        <p15:guide id="9" orient="horz" pos="232">
          <p15:clr>
            <a:srgbClr val="A4A3A4"/>
          </p15:clr>
        </p15:guide>
        <p15:guide id="10" orient="horz" pos="28">
          <p15:clr>
            <a:srgbClr val="A4A3A4"/>
          </p15:clr>
        </p15:guide>
        <p15:guide id="11" pos="606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31">
          <p15:clr>
            <a:srgbClr val="A4A3A4"/>
          </p15:clr>
        </p15:guide>
        <p15:guide id="2" pos="2144">
          <p15:clr>
            <a:srgbClr val="A4A3A4"/>
          </p15:clr>
        </p15:guide>
        <p15:guide id="3" orient="horz" pos="3127">
          <p15:clr>
            <a:srgbClr val="A4A3A4"/>
          </p15:clr>
        </p15:guide>
        <p15:guide id="4" pos="2142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CC"/>
    <a:srgbClr val="000099"/>
    <a:srgbClr val="990000"/>
    <a:srgbClr val="EAEAEA"/>
    <a:srgbClr val="CC3300"/>
    <a:srgbClr val="FF3300"/>
    <a:srgbClr val="FF0000"/>
    <a:srgbClr val="DDDDDD"/>
    <a:srgbClr val="D9D9D9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10A1B5D5-9B99-4C35-A422-299274C87663}" styleName="보통 스타일 1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E8034E78-7F5D-4C2E-B375-FC64B27BC917}" styleName="어두운 스타일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902" autoAdjust="0"/>
    <p:restoredTop sz="99381" autoAdjust="0"/>
  </p:normalViewPr>
  <p:slideViewPr>
    <p:cSldViewPr>
      <p:cViewPr varScale="1">
        <p:scale>
          <a:sx n="138" d="100"/>
          <a:sy n="138" d="100"/>
        </p:scale>
        <p:origin x="1584" y="176"/>
      </p:cViewPr>
      <p:guideLst>
        <p:guide orient="horz" pos="436"/>
        <p:guide orient="horz" pos="1548"/>
        <p:guide pos="194"/>
        <p:guide pos="2235"/>
        <p:guide pos="3778"/>
        <p:guide pos="1170"/>
        <p:guide pos="4572"/>
        <p:guide orient="horz" pos="981"/>
        <p:guide orient="horz" pos="232"/>
        <p:guide orient="horz" pos="28"/>
        <p:guide pos="60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29208"/>
    </p:cViewPr>
  </p:sorterViewPr>
  <p:notesViewPr>
    <p:cSldViewPr>
      <p:cViewPr varScale="1">
        <p:scale>
          <a:sx n="49" d="100"/>
          <a:sy n="49" d="100"/>
        </p:scale>
        <p:origin x="-2958" y="-114"/>
      </p:cViewPr>
      <p:guideLst>
        <p:guide orient="horz" pos="3131"/>
        <p:guide pos="2144"/>
        <p:guide orient="horz" pos="3127"/>
        <p:guide pos="2142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2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theme" Target="theme/theme1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viewProps" Target="viewProps.xml"/><Relationship Id="rId4" Type="http://schemas.openxmlformats.org/officeDocument/2006/relationships/customXml" Target="../customXml/item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presProps" Target="presProps.xml"/><Relationship Id="rId8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1026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5" y="7"/>
            <a:ext cx="2946400" cy="49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77" tIns="45840" rIns="91677" bIns="45840" numCol="1" anchor="t" anchorCtr="0" compatLnSpc="1">
            <a:prstTxWarp prst="textNoShape">
              <a:avLst/>
            </a:prstTxWarp>
          </a:bodyPr>
          <a:lstStyle>
            <a:lvl1pPr algn="l">
              <a:buFontTx/>
              <a:buNone/>
              <a:defRPr sz="1200" b="0" u="none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147" name="Rectangle 1027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1279" y="7"/>
            <a:ext cx="2946400" cy="49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77" tIns="45840" rIns="91677" bIns="45840" numCol="1" anchor="t" anchorCtr="0" compatLnSpc="1">
            <a:prstTxWarp prst="textNoShape">
              <a:avLst/>
            </a:prstTxWarp>
          </a:bodyPr>
          <a:lstStyle>
            <a:lvl1pPr algn="r">
              <a:buFontTx/>
              <a:buNone/>
              <a:defRPr sz="1200" b="0" u="none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148" name="Rectangle 1028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5" y="9430311"/>
            <a:ext cx="2946400" cy="4963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77" tIns="45840" rIns="91677" bIns="45840" numCol="1" anchor="b" anchorCtr="0" compatLnSpc="1">
            <a:prstTxWarp prst="textNoShape">
              <a:avLst/>
            </a:prstTxWarp>
          </a:bodyPr>
          <a:lstStyle>
            <a:lvl1pPr algn="l">
              <a:buFontTx/>
              <a:buNone/>
              <a:defRPr sz="1200" b="0" u="none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149" name="Rectangle 1029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1279" y="9430311"/>
            <a:ext cx="2946400" cy="4963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77" tIns="45840" rIns="91677" bIns="45840" numCol="1" anchor="b" anchorCtr="0" compatLnSpc="1">
            <a:prstTxWarp prst="textNoShape">
              <a:avLst/>
            </a:prstTxWarp>
          </a:bodyPr>
          <a:lstStyle>
            <a:lvl1pPr algn="r">
              <a:buFontTx/>
              <a:buNone/>
              <a:defRPr sz="1200" b="0" u="none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fld id="{D4A1F5E9-25E5-4549-9BA7-C23BAE4110C3}" type="slidenum">
              <a:rPr lang="en-US" altLang="ko-KR"/>
              <a:pPr>
                <a:defRPr/>
              </a:pPr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2562334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tiff>
</file>

<file path=ppt/media/image13.png>
</file>

<file path=ppt/media/image14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tiff>
</file>

<file path=ppt/media/image4.tiff>
</file>

<file path=ppt/media/image5.tiff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5" y="7"/>
            <a:ext cx="2946400" cy="49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77" tIns="45840" rIns="91677" bIns="45840" numCol="1" anchor="t" anchorCtr="0" compatLnSpc="1">
            <a:prstTxWarp prst="textNoShape">
              <a:avLst/>
            </a:prstTxWarp>
          </a:bodyPr>
          <a:lstStyle>
            <a:lvl1pPr algn="l">
              <a:buFontTx/>
              <a:buNone/>
              <a:defRPr sz="1200" b="0" u="none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403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49692" y="7"/>
            <a:ext cx="2946400" cy="49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77" tIns="45840" rIns="91677" bIns="45840" numCol="1" anchor="t" anchorCtr="0" compatLnSpc="1">
            <a:prstTxWarp prst="textNoShape">
              <a:avLst/>
            </a:prstTxWarp>
          </a:bodyPr>
          <a:lstStyle>
            <a:lvl1pPr algn="r">
              <a:buFontTx/>
              <a:buNone/>
              <a:defRPr sz="1200" b="0" u="none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301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709613" y="742950"/>
            <a:ext cx="5378450" cy="37226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403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452" y="4715952"/>
            <a:ext cx="5438775" cy="4466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77" tIns="45840" rIns="91677" bIns="4584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noProof="0"/>
              <a:t>마스터 텍스트 스타일을 편집합니다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4403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5" y="9428716"/>
            <a:ext cx="2946400" cy="49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77" tIns="45840" rIns="91677" bIns="45840" numCol="1" anchor="b" anchorCtr="0" compatLnSpc="1">
            <a:prstTxWarp prst="textNoShape">
              <a:avLst/>
            </a:prstTxWarp>
          </a:bodyPr>
          <a:lstStyle>
            <a:lvl1pPr algn="l">
              <a:buFontTx/>
              <a:buNone/>
              <a:defRPr sz="1200" b="0" u="none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403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9692" y="9428716"/>
            <a:ext cx="2946400" cy="49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77" tIns="45840" rIns="91677" bIns="45840" numCol="1" anchor="b" anchorCtr="0" compatLnSpc="1">
            <a:prstTxWarp prst="textNoShape">
              <a:avLst/>
            </a:prstTxWarp>
          </a:bodyPr>
          <a:lstStyle>
            <a:lvl1pPr algn="r">
              <a:buFontTx/>
              <a:buNone/>
              <a:defRPr sz="1200" b="0" u="none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fld id="{46D07108-6D23-4FA0-B661-B57F6B0B642A}" type="slidenum">
              <a:rPr lang="en-US" altLang="ko-KR"/>
              <a:pPr>
                <a:defRPr/>
              </a:pPr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89674077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슬라이드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/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907588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tx1">
                    <a:tint val="75000"/>
                  </a:schemeClr>
                </a:solidFill>
                <a:latin typeface="+mn-ea"/>
                <a:ea typeface="+mn-ea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10" name="제목 1"/>
          <p:cNvSpPr>
            <a:spLocks noGrp="1"/>
          </p:cNvSpPr>
          <p:nvPr>
            <p:ph type="ctrTitle" hasCustomPrompt="1"/>
          </p:nvPr>
        </p:nvSpPr>
        <p:spPr>
          <a:xfrm>
            <a:off x="773877" y="1857365"/>
            <a:ext cx="8203464" cy="928694"/>
          </a:xfrm>
          <a:prstGeom prst="rect">
            <a:avLst/>
          </a:prstGeom>
        </p:spPr>
        <p:txBody>
          <a:bodyPr>
            <a:normAutofit/>
          </a:bodyPr>
          <a:lstStyle>
            <a:lvl1pPr latinLnBrk="0">
              <a:defRPr sz="3600">
                <a:latin typeface="+mn-ea"/>
                <a:ea typeface="+mn-ea"/>
              </a:defRPr>
            </a:lvl1pPr>
          </a:lstStyle>
          <a:p>
            <a:r>
              <a:rPr lang="ko-KR" altLang="en-US" dirty="0"/>
              <a:t>보고서 제목</a:t>
            </a:r>
          </a:p>
        </p:txBody>
      </p:sp>
      <p:sp>
        <p:nvSpPr>
          <p:cNvPr id="11" name="직사각형 10"/>
          <p:cNvSpPr/>
          <p:nvPr userDrawn="1"/>
        </p:nvSpPr>
        <p:spPr>
          <a:xfrm>
            <a:off x="0" y="2900134"/>
            <a:ext cx="8580000" cy="28800"/>
          </a:xfrm>
          <a:prstGeom prst="rect">
            <a:avLst/>
          </a:prstGeom>
          <a:solidFill>
            <a:srgbClr val="FF75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>
              <a:latin typeface="+mn-ea"/>
              <a:ea typeface="+mn-ea"/>
            </a:endParaRPr>
          </a:p>
        </p:txBody>
      </p:sp>
      <p:sp>
        <p:nvSpPr>
          <p:cNvPr id="12" name="직사각형 11"/>
          <p:cNvSpPr/>
          <p:nvPr userDrawn="1"/>
        </p:nvSpPr>
        <p:spPr>
          <a:xfrm>
            <a:off x="0" y="2900134"/>
            <a:ext cx="780000" cy="28800"/>
          </a:xfrm>
          <a:prstGeom prst="rect">
            <a:avLst/>
          </a:prstGeom>
          <a:solidFill>
            <a:srgbClr val="EF03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7669381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>
          <a:xfrm>
            <a:off x="325438" y="682526"/>
            <a:ext cx="9224962" cy="730250"/>
          </a:xfrm>
        </p:spPr>
        <p:txBody>
          <a:bodyPr lIns="18000" rIns="36000"/>
          <a:lstStyle>
            <a:lvl1pPr marL="0" indent="0" algn="ctr" eaLnBrk="1" latinLnBrk="0" hangingPunct="1">
              <a:buNone/>
              <a:defRPr sz="2000" b="1" baseline="0">
                <a:latin typeface="+mn-ea"/>
                <a:ea typeface="+mn-ea"/>
              </a:defRPr>
            </a:lvl1pPr>
            <a:lvl2pPr algn="ctr" eaLnBrk="1" latinLnBrk="0" hangingPunct="1">
              <a:defRPr/>
            </a:lvl2pPr>
            <a:lvl3pPr algn="ctr" eaLnBrk="1" latinLnBrk="0" hangingPunct="1">
              <a:defRPr/>
            </a:lvl3pPr>
            <a:lvl4pPr algn="ctr" eaLnBrk="1" latinLnBrk="0" hangingPunct="1">
              <a:defRPr/>
            </a:lvl4pPr>
            <a:lvl5pPr algn="ctr" eaLnBrk="1" latinLnBrk="0" hangingPunct="1">
              <a:defRPr/>
            </a:lvl5pPr>
          </a:lstStyle>
          <a:p>
            <a:pPr lvl="0"/>
            <a:r>
              <a:rPr lang="ko-KR" altLang="en-US" dirty="0"/>
              <a:t>맑은 고딕</a:t>
            </a:r>
            <a:r>
              <a:rPr lang="en-US" altLang="ko-KR" dirty="0"/>
              <a:t>, Size 20. </a:t>
            </a:r>
            <a:r>
              <a:rPr lang="ko-KR" altLang="en-US" dirty="0" err="1"/>
              <a:t>두줄이내로</a:t>
            </a:r>
            <a:r>
              <a:rPr lang="ko-KR" altLang="en-US" dirty="0"/>
              <a:t> 작성 바랍니다</a:t>
            </a:r>
          </a:p>
        </p:txBody>
      </p:sp>
      <p:sp>
        <p:nvSpPr>
          <p:cNvPr id="7" name="제목 개체 틀 1"/>
          <p:cNvSpPr>
            <a:spLocks noGrp="1"/>
          </p:cNvSpPr>
          <p:nvPr>
            <p:ph type="title" hasCustomPrompt="1"/>
          </p:nvPr>
        </p:nvSpPr>
        <p:spPr>
          <a:xfrm>
            <a:off x="309026" y="266751"/>
            <a:ext cx="9241373" cy="3539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106674" tIns="53337" rIns="106674" bIns="53337">
            <a:spAutoFit/>
          </a:bodyPr>
          <a:lstStyle>
            <a:lvl1pPr algn="l" latinLnBrk="0">
              <a:defRPr sz="1600">
                <a:latin typeface="+mn-ea"/>
                <a:ea typeface="+mn-ea"/>
              </a:defRPr>
            </a:lvl1pPr>
          </a:lstStyle>
          <a:p>
            <a:pPr lvl="0"/>
            <a:r>
              <a:rPr lang="ko-KR" altLang="en-US" dirty="0"/>
              <a:t>맑은 고딕</a:t>
            </a:r>
            <a:r>
              <a:rPr lang="en-US" altLang="ko-KR" dirty="0"/>
              <a:t>, size 16</a:t>
            </a:r>
            <a:endParaRPr lang="ko-KR" altLang="en-US" dirty="0"/>
          </a:p>
        </p:txBody>
      </p:sp>
      <p:pic>
        <p:nvPicPr>
          <p:cNvPr id="5" name="그림 4" descr="SK이노베이션_영문_행복날개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8872310" y="6548680"/>
            <a:ext cx="847040" cy="3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1380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BEB48F-B7EB-46C9-A9CE-1654B881328A}" type="slidenum">
              <a:rPr lang="ko-KR" altLang="en-US" smtClean="0"/>
              <a:pPr/>
              <a:t>‹#›</a:t>
            </a:fld>
            <a:r>
              <a:rPr lang="ko-KR" altLang="en-US" dirty="0"/>
              <a:t> </a:t>
            </a:r>
            <a:r>
              <a:rPr lang="ko-KR" altLang="en-US" b="0" dirty="0"/>
              <a:t> </a:t>
            </a:r>
            <a:r>
              <a:rPr lang="en-US" altLang="ko-KR" b="0" dirty="0"/>
              <a:t>page</a:t>
            </a:r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594196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1"/>
          </p:nvPr>
        </p:nvSpPr>
        <p:spPr>
          <a:xfrm>
            <a:off x="308483" y="722195"/>
            <a:ext cx="9253029" cy="349702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000" tIns="36000" rIns="36000" bIns="3600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ko-KR" altLang="en-US" smtClean="0"/>
            </a:lvl1pPr>
            <a:lvl2pPr>
              <a:defRPr lang="ko-KR" altLang="en-US" smtClean="0"/>
            </a:lvl2pPr>
            <a:lvl3pPr>
              <a:defRPr lang="ko-KR" altLang="en-US" smtClean="0"/>
            </a:lvl3pPr>
            <a:lvl4pPr>
              <a:defRPr lang="ko-KR" altLang="en-US" smtClean="0"/>
            </a:lvl4pPr>
            <a:lvl5pPr>
              <a:defRPr lang="ko-KR" altLang="en-US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BEB48F-B7EB-46C9-A9CE-1654B881328A}" type="slidenum">
              <a:rPr lang="ko-KR" altLang="en-US" smtClean="0"/>
              <a:pPr/>
              <a:t>‹#›</a:t>
            </a:fld>
            <a:r>
              <a:rPr lang="ko-KR" altLang="en-US"/>
              <a:t> </a:t>
            </a:r>
            <a:r>
              <a:rPr lang="ko-KR" altLang="en-US" b="0"/>
              <a:t> </a:t>
            </a:r>
            <a:r>
              <a:rPr lang="en-US" altLang="ko-KR" b="0"/>
              <a:t>page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767575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BEB48F-B7EB-46C9-A9CE-1654B881328A}" type="slidenum">
              <a:rPr lang="ko-KR" altLang="en-US" smtClean="0"/>
              <a:pPr/>
              <a:t>‹#›</a:t>
            </a:fld>
            <a:r>
              <a:rPr lang="ko-KR" altLang="en-US"/>
              <a:t> </a:t>
            </a:r>
            <a:r>
              <a:rPr lang="ko-KR" altLang="en-US" b="0"/>
              <a:t> </a:t>
            </a:r>
            <a:r>
              <a:rPr lang="en-US" altLang="ko-KR" b="0"/>
              <a:t>page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186508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>
          <a:xfrm>
            <a:off x="325438" y="682526"/>
            <a:ext cx="9224962" cy="730250"/>
          </a:xfrm>
        </p:spPr>
        <p:txBody>
          <a:bodyPr lIns="18000" rIns="36000"/>
          <a:lstStyle>
            <a:lvl1pPr marL="0" indent="0" algn="ctr" eaLnBrk="1" latinLnBrk="0" hangingPunct="1">
              <a:buNone/>
              <a:defRPr sz="2000" b="1" baseline="0">
                <a:latin typeface="+mn-ea"/>
                <a:ea typeface="+mn-ea"/>
              </a:defRPr>
            </a:lvl1pPr>
            <a:lvl2pPr algn="ctr" eaLnBrk="1" latinLnBrk="0" hangingPunct="1">
              <a:defRPr/>
            </a:lvl2pPr>
            <a:lvl3pPr algn="ctr" eaLnBrk="1" latinLnBrk="0" hangingPunct="1">
              <a:defRPr/>
            </a:lvl3pPr>
            <a:lvl4pPr algn="ctr" eaLnBrk="1" latinLnBrk="0" hangingPunct="1">
              <a:defRPr/>
            </a:lvl4pPr>
            <a:lvl5pPr algn="ctr" eaLnBrk="1" latinLnBrk="0" hangingPunct="1">
              <a:defRPr/>
            </a:lvl5pPr>
          </a:lstStyle>
          <a:p>
            <a:pPr lvl="0"/>
            <a:r>
              <a:rPr lang="ko-KR" altLang="en-US" dirty="0"/>
              <a:t>맑은 고딕</a:t>
            </a:r>
            <a:r>
              <a:rPr lang="en-US" altLang="ko-KR" dirty="0"/>
              <a:t>, Size 20. </a:t>
            </a:r>
            <a:r>
              <a:rPr lang="ko-KR" altLang="en-US" dirty="0" err="1"/>
              <a:t>두줄이내로</a:t>
            </a:r>
            <a:r>
              <a:rPr lang="ko-KR" altLang="en-US" dirty="0"/>
              <a:t> 작성 바랍니다</a:t>
            </a:r>
          </a:p>
        </p:txBody>
      </p:sp>
      <p:sp>
        <p:nvSpPr>
          <p:cNvPr id="7" name="제목 개체 틀 1"/>
          <p:cNvSpPr>
            <a:spLocks noGrp="1"/>
          </p:cNvSpPr>
          <p:nvPr>
            <p:ph type="title" hasCustomPrompt="1"/>
          </p:nvPr>
        </p:nvSpPr>
        <p:spPr>
          <a:xfrm>
            <a:off x="309026" y="266751"/>
            <a:ext cx="9241373" cy="3539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106674" tIns="53337" rIns="106674" bIns="53337">
            <a:spAutoFit/>
          </a:bodyPr>
          <a:lstStyle>
            <a:lvl1pPr algn="l" latinLnBrk="0">
              <a:defRPr sz="1600">
                <a:latin typeface="+mn-ea"/>
                <a:ea typeface="+mn-ea"/>
              </a:defRPr>
            </a:lvl1pPr>
          </a:lstStyle>
          <a:p>
            <a:pPr lvl="0"/>
            <a:r>
              <a:rPr lang="ko-KR" altLang="en-US" dirty="0"/>
              <a:t>맑은 고딕</a:t>
            </a:r>
            <a:r>
              <a:rPr lang="en-US" altLang="ko-KR" dirty="0"/>
              <a:t>, size 16</a:t>
            </a:r>
            <a:endParaRPr lang="ko-KR" altLang="en-US" dirty="0"/>
          </a:p>
        </p:txBody>
      </p:sp>
      <p:pic>
        <p:nvPicPr>
          <p:cNvPr id="5" name="그림 4" descr="SK이노베이션_영문_행복날개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8872310" y="6548680"/>
            <a:ext cx="847040" cy="3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0059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슬라이드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/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907588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tx1">
                    <a:tint val="75000"/>
                  </a:schemeClr>
                </a:solidFill>
                <a:latin typeface="+mn-ea"/>
                <a:ea typeface="+mn-ea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pic>
        <p:nvPicPr>
          <p:cNvPr id="5" name="그림 4" descr="SK이노베이션_영문_행복날개.jpg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242353" y="43133"/>
            <a:ext cx="1547823" cy="559164"/>
          </a:xfrm>
          <a:prstGeom prst="rect">
            <a:avLst/>
          </a:prstGeom>
        </p:spPr>
      </p:pic>
      <p:sp>
        <p:nvSpPr>
          <p:cNvPr id="10" name="제목 1"/>
          <p:cNvSpPr>
            <a:spLocks noGrp="1"/>
          </p:cNvSpPr>
          <p:nvPr>
            <p:ph type="ctrTitle" hasCustomPrompt="1"/>
          </p:nvPr>
        </p:nvSpPr>
        <p:spPr>
          <a:xfrm>
            <a:off x="773877" y="1857365"/>
            <a:ext cx="8203464" cy="928694"/>
          </a:xfrm>
          <a:prstGeom prst="rect">
            <a:avLst/>
          </a:prstGeom>
        </p:spPr>
        <p:txBody>
          <a:bodyPr>
            <a:normAutofit/>
          </a:bodyPr>
          <a:lstStyle>
            <a:lvl1pPr latinLnBrk="0">
              <a:defRPr sz="3600">
                <a:latin typeface="+mn-ea"/>
                <a:ea typeface="+mn-ea"/>
              </a:defRPr>
            </a:lvl1pPr>
          </a:lstStyle>
          <a:p>
            <a:r>
              <a:rPr lang="ko-KR" altLang="en-US" dirty="0"/>
              <a:t>보고서 제목</a:t>
            </a:r>
          </a:p>
        </p:txBody>
      </p:sp>
      <p:sp>
        <p:nvSpPr>
          <p:cNvPr id="11" name="직사각형 10"/>
          <p:cNvSpPr/>
          <p:nvPr userDrawn="1"/>
        </p:nvSpPr>
        <p:spPr>
          <a:xfrm>
            <a:off x="0" y="2900134"/>
            <a:ext cx="8580000" cy="28800"/>
          </a:xfrm>
          <a:prstGeom prst="rect">
            <a:avLst/>
          </a:prstGeom>
          <a:solidFill>
            <a:srgbClr val="FF75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>
              <a:latin typeface="+mn-ea"/>
              <a:ea typeface="+mn-ea"/>
            </a:endParaRPr>
          </a:p>
        </p:txBody>
      </p:sp>
      <p:sp>
        <p:nvSpPr>
          <p:cNvPr id="12" name="직사각형 11"/>
          <p:cNvSpPr/>
          <p:nvPr userDrawn="1"/>
        </p:nvSpPr>
        <p:spPr>
          <a:xfrm>
            <a:off x="0" y="2900134"/>
            <a:ext cx="780000" cy="28800"/>
          </a:xfrm>
          <a:prstGeom prst="rect">
            <a:avLst/>
          </a:prstGeom>
          <a:solidFill>
            <a:srgbClr val="EF03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6678454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BEB48F-B7EB-46C9-A9CE-1654B881328A}" type="slidenum">
              <a:rPr lang="ko-KR" altLang="en-US" smtClean="0"/>
              <a:pPr/>
              <a:t>‹#›</a:t>
            </a:fld>
            <a:r>
              <a:rPr lang="ko-KR" altLang="en-US" dirty="0"/>
              <a:t> </a:t>
            </a:r>
            <a:r>
              <a:rPr lang="ko-KR" altLang="en-US" b="0" dirty="0"/>
              <a:t> </a:t>
            </a:r>
            <a:r>
              <a:rPr lang="en-US" altLang="ko-KR" b="0" dirty="0"/>
              <a:t>page</a:t>
            </a:r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940627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1"/>
          </p:nvPr>
        </p:nvSpPr>
        <p:spPr>
          <a:xfrm>
            <a:off x="308483" y="722195"/>
            <a:ext cx="9253029" cy="349702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000" tIns="36000" rIns="36000" bIns="3600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ko-KR" altLang="en-US" smtClean="0"/>
            </a:lvl1pPr>
            <a:lvl2pPr>
              <a:defRPr lang="ko-KR" altLang="en-US" smtClean="0"/>
            </a:lvl2pPr>
            <a:lvl3pPr>
              <a:defRPr lang="ko-KR" altLang="en-US" smtClean="0"/>
            </a:lvl3pPr>
            <a:lvl4pPr>
              <a:defRPr lang="ko-KR" altLang="en-US" smtClean="0"/>
            </a:lvl4pPr>
            <a:lvl5pPr>
              <a:defRPr lang="ko-KR" altLang="en-US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BEB48F-B7EB-46C9-A9CE-1654B881328A}" type="slidenum">
              <a:rPr lang="ko-KR" altLang="en-US" smtClean="0"/>
              <a:pPr/>
              <a:t>‹#›</a:t>
            </a:fld>
            <a:r>
              <a:rPr lang="ko-KR" altLang="en-US"/>
              <a:t> </a:t>
            </a:r>
            <a:r>
              <a:rPr lang="ko-KR" altLang="en-US" b="0"/>
              <a:t> </a:t>
            </a:r>
            <a:r>
              <a:rPr lang="en-US" altLang="ko-KR" b="0"/>
              <a:t>page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03934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BEB48F-B7EB-46C9-A9CE-1654B881328A}" type="slidenum">
              <a:rPr lang="ko-KR" altLang="en-US" smtClean="0"/>
              <a:pPr/>
              <a:t>‹#›</a:t>
            </a:fld>
            <a:r>
              <a:rPr lang="ko-KR" altLang="en-US"/>
              <a:t> </a:t>
            </a:r>
            <a:r>
              <a:rPr lang="ko-KR" altLang="en-US" b="0"/>
              <a:t> </a:t>
            </a:r>
            <a:r>
              <a:rPr lang="en-US" altLang="ko-KR" b="0"/>
              <a:t>page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281037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2.jpeg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/>
          <p:cNvSpPr>
            <a:spLocks noGrp="1"/>
          </p:cNvSpPr>
          <p:nvPr>
            <p:ph type="sldNum" sz="quarter" idx="4"/>
          </p:nvPr>
        </p:nvSpPr>
        <p:spPr>
          <a:xfrm>
            <a:off x="3800872" y="6525344"/>
            <a:ext cx="2311400" cy="2460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  <a:latin typeface="+mn-ea"/>
                <a:ea typeface="+mn-ea"/>
              </a:defRPr>
            </a:lvl1pPr>
          </a:lstStyle>
          <a:p>
            <a:fld id="{D4BEB48F-B7EB-46C9-A9CE-1654B881328A}" type="slidenum">
              <a:rPr lang="ko-KR" altLang="en-US" smtClean="0"/>
              <a:pPr/>
              <a:t>‹#›</a:t>
            </a:fld>
            <a:r>
              <a:rPr lang="ko-KR" altLang="en-US"/>
              <a:t> </a:t>
            </a:r>
            <a:r>
              <a:rPr lang="ko-KR" altLang="en-US" b="0"/>
              <a:t> </a:t>
            </a:r>
            <a:r>
              <a:rPr lang="en-US" altLang="ko-KR" b="0"/>
              <a:t>page</a:t>
            </a:r>
            <a:endParaRPr lang="ko-KR" altLang="en-US" dirty="0"/>
          </a:p>
        </p:txBody>
      </p:sp>
      <p:sp>
        <p:nvSpPr>
          <p:cNvPr id="1026" name="텍스트 개체 틀 2"/>
          <p:cNvSpPr>
            <a:spLocks noGrp="1"/>
          </p:cNvSpPr>
          <p:nvPr>
            <p:ph type="body" idx="1"/>
          </p:nvPr>
        </p:nvSpPr>
        <p:spPr bwMode="auto">
          <a:xfrm>
            <a:off x="325438" y="692696"/>
            <a:ext cx="9224962" cy="3497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000" tIns="36000" rIns="36000" bIns="3600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1027" name="Line 9"/>
          <p:cNvSpPr>
            <a:spLocks noChangeShapeType="1"/>
          </p:cNvSpPr>
          <p:nvPr/>
        </p:nvSpPr>
        <p:spPr bwMode="auto">
          <a:xfrm>
            <a:off x="200025" y="617538"/>
            <a:ext cx="9504363" cy="0"/>
          </a:xfrm>
          <a:prstGeom prst="line">
            <a:avLst/>
          </a:prstGeom>
          <a:noFill/>
          <a:ln w="19050">
            <a:solidFill>
              <a:srgbClr val="FF99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latinLnBrk="0"/>
            <a:endParaRPr lang="ko-KR" altLang="en-US">
              <a:latin typeface="+mn-ea"/>
              <a:ea typeface="+mn-ea"/>
            </a:endParaRPr>
          </a:p>
        </p:txBody>
      </p:sp>
      <p:sp>
        <p:nvSpPr>
          <p:cNvPr id="1028" name="Rectangle 10"/>
          <p:cNvSpPr>
            <a:spLocks noChangeArrowheads="1"/>
          </p:cNvSpPr>
          <p:nvPr/>
        </p:nvSpPr>
        <p:spPr bwMode="auto">
          <a:xfrm>
            <a:off x="200025" y="276225"/>
            <a:ext cx="106363" cy="304800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 latinLnBrk="0">
              <a:buFont typeface="Wingdings" pitchFamily="2" charset="2"/>
              <a:buChar char="§"/>
            </a:pPr>
            <a:endParaRPr lang="ko-KR" altLang="en-US" sz="1200" u="sng">
              <a:latin typeface="+mn-ea"/>
              <a:ea typeface="+mn-ea"/>
            </a:endParaRPr>
          </a:p>
        </p:txBody>
      </p:sp>
      <p:sp>
        <p:nvSpPr>
          <p:cNvPr id="1029" name="Line 11"/>
          <p:cNvSpPr>
            <a:spLocks noChangeShapeType="1"/>
          </p:cNvSpPr>
          <p:nvPr/>
        </p:nvSpPr>
        <p:spPr bwMode="auto">
          <a:xfrm>
            <a:off x="200025" y="6523038"/>
            <a:ext cx="9504363" cy="0"/>
          </a:xfrm>
          <a:prstGeom prst="line">
            <a:avLst/>
          </a:prstGeom>
          <a:noFill/>
          <a:ln w="19050">
            <a:solidFill>
              <a:srgbClr val="FF99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latinLnBrk="0"/>
            <a:endParaRPr lang="ko-KR" altLang="en-US">
              <a:latin typeface="+mn-ea"/>
              <a:ea typeface="+mn-ea"/>
            </a:endParaRPr>
          </a:p>
        </p:txBody>
      </p: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308484" y="205594"/>
            <a:ext cx="9253029" cy="3928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772" r:id="rId1"/>
    <p:sldLayoutId id="2147484894" r:id="rId2"/>
    <p:sldLayoutId id="2147484896" r:id="rId3"/>
    <p:sldLayoutId id="2147484914" r:id="rId4"/>
    <p:sldLayoutId id="2147484992" r:id="rId5"/>
  </p:sldLayoutIdLst>
  <p:hf hdr="0" ftr="0" dt="0"/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kumimoji="1" lang="ko-KR" altLang="en-US" sz="2000" b="1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1pPr>
      <a:lvl2pPr algn="ctr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맑은 고딕" pitchFamily="50" charset="-127"/>
          <a:ea typeface="맑은 고딕" pitchFamily="50" charset="-127"/>
        </a:defRPr>
      </a:lvl2pPr>
      <a:lvl3pPr algn="ctr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맑은 고딕" pitchFamily="50" charset="-127"/>
          <a:ea typeface="맑은 고딕" pitchFamily="50" charset="-127"/>
        </a:defRPr>
      </a:lvl3pPr>
      <a:lvl4pPr algn="ctr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맑은 고딕" pitchFamily="50" charset="-127"/>
          <a:ea typeface="맑은 고딕" pitchFamily="50" charset="-127"/>
        </a:defRPr>
      </a:lvl4pPr>
      <a:lvl5pPr algn="ctr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맑은 고딕" pitchFamily="50" charset="-127"/>
          <a:ea typeface="맑은 고딕" pitchFamily="50" charset="-127"/>
        </a:defRPr>
      </a:lvl5pPr>
      <a:lvl6pPr marL="457200" algn="ctr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맑은 고딕" pitchFamily="50" charset="-127"/>
          <a:ea typeface="맑은 고딕" pitchFamily="50" charset="-127"/>
        </a:defRPr>
      </a:lvl6pPr>
      <a:lvl7pPr marL="914400" algn="ctr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맑은 고딕" pitchFamily="50" charset="-127"/>
          <a:ea typeface="맑은 고딕" pitchFamily="50" charset="-127"/>
        </a:defRPr>
      </a:lvl7pPr>
      <a:lvl8pPr marL="1371600" algn="ctr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맑은 고딕" pitchFamily="50" charset="-127"/>
          <a:ea typeface="맑은 고딕" pitchFamily="50" charset="-127"/>
        </a:defRPr>
      </a:lvl8pPr>
      <a:lvl9pPr marL="1828800" algn="ctr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맑은 고딕" pitchFamily="50" charset="-127"/>
          <a:ea typeface="맑은 고딕" pitchFamily="50" charset="-127"/>
        </a:defRPr>
      </a:lvl9pPr>
    </p:titleStyle>
    <p:bodyStyle>
      <a:lvl1pPr marL="0" indent="0" algn="ctr" rtl="0" eaLnBrk="0" fontAlgn="base" latinLnBrk="0" hangingPunct="0">
        <a:spcBef>
          <a:spcPct val="20000"/>
        </a:spcBef>
        <a:spcAft>
          <a:spcPct val="0"/>
        </a:spcAft>
        <a:buFontTx/>
        <a:buNone/>
        <a:defRPr sz="1800" b="1" kern="1200">
          <a:solidFill>
            <a:schemeClr val="tx1"/>
          </a:solidFill>
          <a:latin typeface="+mn-ea"/>
          <a:ea typeface="+mn-ea"/>
          <a:cs typeface="+mn-cs"/>
        </a:defRPr>
      </a:lvl1pPr>
      <a:lvl2pPr marL="457200" indent="0" algn="l" rtl="0" eaLnBrk="0" fontAlgn="base" latinLnBrk="0" hangingPunct="0">
        <a:spcBef>
          <a:spcPct val="20000"/>
        </a:spcBef>
        <a:spcAft>
          <a:spcPct val="0"/>
        </a:spcAft>
        <a:buFontTx/>
        <a:buNone/>
        <a:defRPr sz="2000" kern="1200">
          <a:solidFill>
            <a:schemeClr val="tx1"/>
          </a:solidFill>
          <a:latin typeface="+mn-ea"/>
          <a:ea typeface="+mn-ea"/>
          <a:cs typeface="+mn-cs"/>
        </a:defRPr>
      </a:lvl2pPr>
      <a:lvl3pPr marL="914400" indent="0" algn="l" rtl="0" eaLnBrk="0" fontAlgn="base" latinLnBrk="0" hangingPunct="0">
        <a:spcBef>
          <a:spcPct val="20000"/>
        </a:spcBef>
        <a:spcAft>
          <a:spcPct val="0"/>
        </a:spcAft>
        <a:buFontTx/>
        <a:buNone/>
        <a:defRPr sz="2000" kern="1200">
          <a:solidFill>
            <a:schemeClr val="tx1"/>
          </a:solidFill>
          <a:latin typeface="+mn-ea"/>
          <a:ea typeface="+mn-ea"/>
          <a:cs typeface="+mn-cs"/>
        </a:defRPr>
      </a:lvl3pPr>
      <a:lvl4pPr marL="1371600" indent="0" algn="l" rtl="0" eaLnBrk="0" fontAlgn="base" latinLnBrk="0" hangingPunct="0">
        <a:spcBef>
          <a:spcPct val="20000"/>
        </a:spcBef>
        <a:spcAft>
          <a:spcPct val="0"/>
        </a:spcAft>
        <a:buFontTx/>
        <a:buNone/>
        <a:defRPr sz="2000" kern="1200">
          <a:solidFill>
            <a:schemeClr val="tx1"/>
          </a:solidFill>
          <a:latin typeface="+mn-ea"/>
          <a:ea typeface="+mn-ea"/>
          <a:cs typeface="+mn-cs"/>
        </a:defRPr>
      </a:lvl4pPr>
      <a:lvl5pPr marL="1828800" indent="0" algn="l" rtl="0" eaLnBrk="0" fontAlgn="base" latinLnBrk="0" hangingPunct="0">
        <a:spcBef>
          <a:spcPct val="20000"/>
        </a:spcBef>
        <a:spcAft>
          <a:spcPct val="0"/>
        </a:spcAft>
        <a:buFontTx/>
        <a:buNone/>
        <a:defRPr sz="2000" kern="1200">
          <a:solidFill>
            <a:schemeClr val="tx1"/>
          </a:solidFill>
          <a:latin typeface="+mn-ea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/>
          <p:cNvSpPr>
            <a:spLocks noGrp="1"/>
          </p:cNvSpPr>
          <p:nvPr>
            <p:ph type="sldNum" sz="quarter" idx="4"/>
          </p:nvPr>
        </p:nvSpPr>
        <p:spPr>
          <a:xfrm>
            <a:off x="3800872" y="6525344"/>
            <a:ext cx="2311400" cy="2460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  <a:latin typeface="+mn-ea"/>
                <a:ea typeface="+mn-ea"/>
              </a:defRPr>
            </a:lvl1pPr>
          </a:lstStyle>
          <a:p>
            <a:fld id="{D4BEB48F-B7EB-46C9-A9CE-1654B881328A}" type="slidenum">
              <a:rPr lang="ko-KR" altLang="en-US" smtClean="0"/>
              <a:pPr/>
              <a:t>‹#›</a:t>
            </a:fld>
            <a:r>
              <a:rPr lang="ko-KR" altLang="en-US"/>
              <a:t> </a:t>
            </a:r>
            <a:r>
              <a:rPr lang="ko-KR" altLang="en-US" b="0"/>
              <a:t> </a:t>
            </a:r>
            <a:r>
              <a:rPr lang="en-US" altLang="ko-KR" b="0"/>
              <a:t>page</a:t>
            </a:r>
            <a:endParaRPr lang="ko-KR" altLang="en-US" dirty="0"/>
          </a:p>
        </p:txBody>
      </p:sp>
      <p:sp>
        <p:nvSpPr>
          <p:cNvPr id="1026" name="텍스트 개체 틀 2"/>
          <p:cNvSpPr>
            <a:spLocks noGrp="1"/>
          </p:cNvSpPr>
          <p:nvPr>
            <p:ph type="body" idx="1"/>
          </p:nvPr>
        </p:nvSpPr>
        <p:spPr bwMode="auto">
          <a:xfrm>
            <a:off x="325438" y="692696"/>
            <a:ext cx="9224962" cy="3497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000" tIns="36000" rIns="36000" bIns="3600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1027" name="Line 9"/>
          <p:cNvSpPr>
            <a:spLocks noChangeShapeType="1"/>
          </p:cNvSpPr>
          <p:nvPr/>
        </p:nvSpPr>
        <p:spPr bwMode="auto">
          <a:xfrm>
            <a:off x="200025" y="617538"/>
            <a:ext cx="9504363" cy="0"/>
          </a:xfrm>
          <a:prstGeom prst="line">
            <a:avLst/>
          </a:prstGeom>
          <a:noFill/>
          <a:ln w="19050">
            <a:solidFill>
              <a:srgbClr val="FF99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latinLnBrk="0"/>
            <a:endParaRPr lang="ko-KR" altLang="en-US">
              <a:latin typeface="+mn-ea"/>
              <a:ea typeface="+mn-ea"/>
            </a:endParaRPr>
          </a:p>
        </p:txBody>
      </p:sp>
      <p:sp>
        <p:nvSpPr>
          <p:cNvPr id="1028" name="Rectangle 10"/>
          <p:cNvSpPr>
            <a:spLocks noChangeArrowheads="1"/>
          </p:cNvSpPr>
          <p:nvPr/>
        </p:nvSpPr>
        <p:spPr bwMode="auto">
          <a:xfrm>
            <a:off x="200025" y="276225"/>
            <a:ext cx="106363" cy="304800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 latinLnBrk="0">
              <a:buFont typeface="Wingdings" pitchFamily="2" charset="2"/>
              <a:buChar char="§"/>
            </a:pPr>
            <a:endParaRPr lang="ko-KR" altLang="en-US" sz="1200" u="sng">
              <a:latin typeface="+mn-ea"/>
              <a:ea typeface="+mn-ea"/>
            </a:endParaRPr>
          </a:p>
        </p:txBody>
      </p:sp>
      <p:sp>
        <p:nvSpPr>
          <p:cNvPr id="1029" name="Line 11"/>
          <p:cNvSpPr>
            <a:spLocks noChangeShapeType="1"/>
          </p:cNvSpPr>
          <p:nvPr/>
        </p:nvSpPr>
        <p:spPr bwMode="auto">
          <a:xfrm>
            <a:off x="200025" y="6523038"/>
            <a:ext cx="9504363" cy="0"/>
          </a:xfrm>
          <a:prstGeom prst="line">
            <a:avLst/>
          </a:prstGeom>
          <a:noFill/>
          <a:ln w="19050">
            <a:solidFill>
              <a:srgbClr val="FF99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latinLnBrk="0"/>
            <a:endParaRPr lang="ko-KR" altLang="en-US">
              <a:latin typeface="+mn-ea"/>
              <a:ea typeface="+mn-ea"/>
            </a:endParaRPr>
          </a:p>
        </p:txBody>
      </p: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308484" y="205594"/>
            <a:ext cx="9253029" cy="3928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pic>
        <p:nvPicPr>
          <p:cNvPr id="9" name="그림 8" descr="SK이노베이션_영문_행복날개.jpg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8872310" y="6548680"/>
            <a:ext cx="847040" cy="3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47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994" r:id="rId1"/>
    <p:sldLayoutId id="2147484995" r:id="rId2"/>
    <p:sldLayoutId id="2147484996" r:id="rId3"/>
    <p:sldLayoutId id="2147484997" r:id="rId4"/>
    <p:sldLayoutId id="2147484998" r:id="rId5"/>
  </p:sldLayoutIdLst>
  <p:hf hdr="0" ftr="0" dt="0"/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kumimoji="1" lang="ko-KR" altLang="en-US" sz="2000" b="1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1pPr>
      <a:lvl2pPr algn="ctr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맑은 고딕" pitchFamily="50" charset="-127"/>
          <a:ea typeface="맑은 고딕" pitchFamily="50" charset="-127"/>
        </a:defRPr>
      </a:lvl2pPr>
      <a:lvl3pPr algn="ctr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맑은 고딕" pitchFamily="50" charset="-127"/>
          <a:ea typeface="맑은 고딕" pitchFamily="50" charset="-127"/>
        </a:defRPr>
      </a:lvl3pPr>
      <a:lvl4pPr algn="ctr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맑은 고딕" pitchFamily="50" charset="-127"/>
          <a:ea typeface="맑은 고딕" pitchFamily="50" charset="-127"/>
        </a:defRPr>
      </a:lvl4pPr>
      <a:lvl5pPr algn="ctr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맑은 고딕" pitchFamily="50" charset="-127"/>
          <a:ea typeface="맑은 고딕" pitchFamily="50" charset="-127"/>
        </a:defRPr>
      </a:lvl5pPr>
      <a:lvl6pPr marL="457200" algn="ctr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맑은 고딕" pitchFamily="50" charset="-127"/>
          <a:ea typeface="맑은 고딕" pitchFamily="50" charset="-127"/>
        </a:defRPr>
      </a:lvl6pPr>
      <a:lvl7pPr marL="914400" algn="ctr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맑은 고딕" pitchFamily="50" charset="-127"/>
          <a:ea typeface="맑은 고딕" pitchFamily="50" charset="-127"/>
        </a:defRPr>
      </a:lvl7pPr>
      <a:lvl8pPr marL="1371600" algn="ctr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맑은 고딕" pitchFamily="50" charset="-127"/>
          <a:ea typeface="맑은 고딕" pitchFamily="50" charset="-127"/>
        </a:defRPr>
      </a:lvl8pPr>
      <a:lvl9pPr marL="1828800" algn="ctr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맑은 고딕" pitchFamily="50" charset="-127"/>
          <a:ea typeface="맑은 고딕" pitchFamily="50" charset="-127"/>
        </a:defRPr>
      </a:lvl9pPr>
    </p:titleStyle>
    <p:bodyStyle>
      <a:lvl1pPr marL="0" indent="0" algn="ctr" rtl="0" eaLnBrk="0" fontAlgn="base" latinLnBrk="0" hangingPunct="0">
        <a:spcBef>
          <a:spcPct val="20000"/>
        </a:spcBef>
        <a:spcAft>
          <a:spcPct val="0"/>
        </a:spcAft>
        <a:buFontTx/>
        <a:buNone/>
        <a:defRPr sz="1800" b="1" kern="1200">
          <a:solidFill>
            <a:schemeClr val="tx1"/>
          </a:solidFill>
          <a:latin typeface="+mn-ea"/>
          <a:ea typeface="+mn-ea"/>
          <a:cs typeface="+mn-cs"/>
        </a:defRPr>
      </a:lvl1pPr>
      <a:lvl2pPr marL="457200" indent="0" algn="l" rtl="0" eaLnBrk="0" fontAlgn="base" latinLnBrk="0" hangingPunct="0">
        <a:spcBef>
          <a:spcPct val="20000"/>
        </a:spcBef>
        <a:spcAft>
          <a:spcPct val="0"/>
        </a:spcAft>
        <a:buFontTx/>
        <a:buNone/>
        <a:defRPr sz="2000" kern="1200">
          <a:solidFill>
            <a:schemeClr val="tx1"/>
          </a:solidFill>
          <a:latin typeface="+mn-ea"/>
          <a:ea typeface="+mn-ea"/>
          <a:cs typeface="+mn-cs"/>
        </a:defRPr>
      </a:lvl2pPr>
      <a:lvl3pPr marL="914400" indent="0" algn="l" rtl="0" eaLnBrk="0" fontAlgn="base" latinLnBrk="0" hangingPunct="0">
        <a:spcBef>
          <a:spcPct val="20000"/>
        </a:spcBef>
        <a:spcAft>
          <a:spcPct val="0"/>
        </a:spcAft>
        <a:buFontTx/>
        <a:buNone/>
        <a:defRPr sz="2000" kern="1200">
          <a:solidFill>
            <a:schemeClr val="tx1"/>
          </a:solidFill>
          <a:latin typeface="+mn-ea"/>
          <a:ea typeface="+mn-ea"/>
          <a:cs typeface="+mn-cs"/>
        </a:defRPr>
      </a:lvl3pPr>
      <a:lvl4pPr marL="1371600" indent="0" algn="l" rtl="0" eaLnBrk="0" fontAlgn="base" latinLnBrk="0" hangingPunct="0">
        <a:spcBef>
          <a:spcPct val="20000"/>
        </a:spcBef>
        <a:spcAft>
          <a:spcPct val="0"/>
        </a:spcAft>
        <a:buFontTx/>
        <a:buNone/>
        <a:defRPr sz="2000" kern="1200">
          <a:solidFill>
            <a:schemeClr val="tx1"/>
          </a:solidFill>
          <a:latin typeface="+mn-ea"/>
          <a:ea typeface="+mn-ea"/>
          <a:cs typeface="+mn-cs"/>
        </a:defRPr>
      </a:lvl4pPr>
      <a:lvl5pPr marL="1828800" indent="0" algn="l" rtl="0" eaLnBrk="0" fontAlgn="base" latinLnBrk="0" hangingPunct="0">
        <a:spcBef>
          <a:spcPct val="20000"/>
        </a:spcBef>
        <a:spcAft>
          <a:spcPct val="0"/>
        </a:spcAft>
        <a:buFontTx/>
        <a:buNone/>
        <a:defRPr sz="2000" kern="1200">
          <a:solidFill>
            <a:schemeClr val="tx1"/>
          </a:solidFill>
          <a:latin typeface="+mn-ea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" Target="slide12.xml"/><Relationship Id="rId1" Type="http://schemas.openxmlformats.org/officeDocument/2006/relationships/slideLayout" Target="../slideLayouts/slideLayout8.xml"/><Relationship Id="rId4" Type="http://schemas.openxmlformats.org/officeDocument/2006/relationships/slide" Target="slide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10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Relationship Id="rId4" Type="http://schemas.openxmlformats.org/officeDocument/2006/relationships/slide" Target="slide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Relationship Id="rId4" Type="http://schemas.openxmlformats.org/officeDocument/2006/relationships/slide" Target="slide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Relationship Id="rId4" Type="http://schemas.openxmlformats.org/officeDocument/2006/relationships/slide" Target="slide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" Target="slide18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" Target="slide17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" Target="slide6.xml"/><Relationship Id="rId1" Type="http://schemas.openxmlformats.org/officeDocument/2006/relationships/slideLayout" Target="../slideLayouts/slideLayout8.xml"/><Relationship Id="rId5" Type="http://schemas.openxmlformats.org/officeDocument/2006/relationships/slide" Target="slide8.xml"/><Relationship Id="rId4" Type="http://schemas.openxmlformats.org/officeDocument/2006/relationships/slide" Target="slide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Box 11"/>
          <p:cNvSpPr txBox="1">
            <a:spLocks noChangeArrowheads="1"/>
          </p:cNvSpPr>
          <p:nvPr/>
        </p:nvSpPr>
        <p:spPr bwMode="auto">
          <a:xfrm>
            <a:off x="1496618" y="3138153"/>
            <a:ext cx="6912766" cy="4051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6000" tIns="36000" rIns="36000" bIns="36000" anchor="ctr">
            <a:noAutofit/>
          </a:bodyPr>
          <a:lstStyle>
            <a:lvl1pPr eaLnBrk="0" hangingPunct="0">
              <a:defRPr kumimoji="1" sz="14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14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14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14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14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ctr" eaLnBrk="1" hangingPunct="1">
              <a:lnSpc>
                <a:spcPct val="50000"/>
              </a:lnSpc>
              <a:spcBef>
                <a:spcPct val="50000"/>
              </a:spcBef>
              <a:buFont typeface="Wingdings" pitchFamily="2" charset="2"/>
              <a:buNone/>
            </a:pPr>
            <a:r>
              <a:rPr lang="en-US" altLang="ko-KR" sz="2400" b="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- Machine Learning Project</a:t>
            </a:r>
            <a:r>
              <a:rPr lang="ko-KR" altLang="en-US" sz="2400" b="0" dirty="0">
                <a:solidFill>
                  <a:srgbClr val="000000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 </a:t>
            </a:r>
            <a:r>
              <a:rPr lang="en-US" altLang="ko-KR" sz="2400" b="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</a:t>
            </a:r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637208" y="2060848"/>
            <a:ext cx="8203464" cy="9286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eaLnBrk="0" latinLnBrk="0" hangingPunct="0">
              <a:defRPr lang="ko-KR" altLang="en-US" sz="3200">
                <a:solidFill>
                  <a:srgbClr val="000000"/>
                </a:solidFill>
                <a:latin typeface="+mn-ea"/>
                <a:ea typeface="+mn-ea"/>
              </a:defRPr>
            </a:lvl1pPr>
            <a:lvl2pPr algn="ctr" eaLnBrk="0" hangingPunct="0">
              <a:defRPr sz="2000">
                <a:latin typeface="맑은 고딕" pitchFamily="50" charset="-127"/>
                <a:ea typeface="맑은 고딕" pitchFamily="50" charset="-127"/>
              </a:defRPr>
            </a:lvl2pPr>
            <a:lvl3pPr algn="ctr" eaLnBrk="0" hangingPunct="0">
              <a:defRPr sz="2000">
                <a:latin typeface="맑은 고딕" pitchFamily="50" charset="-127"/>
                <a:ea typeface="맑은 고딕" pitchFamily="50" charset="-127"/>
              </a:defRPr>
            </a:lvl3pPr>
            <a:lvl4pPr algn="ctr" eaLnBrk="0" hangingPunct="0">
              <a:defRPr sz="2000">
                <a:latin typeface="맑은 고딕" pitchFamily="50" charset="-127"/>
                <a:ea typeface="맑은 고딕" pitchFamily="50" charset="-127"/>
              </a:defRPr>
            </a:lvl4pPr>
            <a:lvl5pPr algn="ctr" eaLnBrk="0" hangingPunct="0">
              <a:defRPr sz="2000">
                <a:latin typeface="맑은 고딕" pitchFamily="50" charset="-127"/>
                <a:ea typeface="맑은 고딕" pitchFamily="50" charset="-127"/>
              </a:defRPr>
            </a:lvl5pPr>
            <a:lvl6pPr marL="457200" algn="ctr" fontAlgn="base">
              <a:spcBef>
                <a:spcPct val="0"/>
              </a:spcBef>
              <a:spcAft>
                <a:spcPct val="0"/>
              </a:spcAft>
              <a:defRPr sz="2000">
                <a:latin typeface="맑은 고딕" pitchFamily="50" charset="-127"/>
                <a:ea typeface="맑은 고딕" pitchFamily="50" charset="-127"/>
              </a:defRPr>
            </a:lvl6pPr>
            <a:lvl7pPr marL="914400" algn="ctr" fontAlgn="base">
              <a:spcBef>
                <a:spcPct val="0"/>
              </a:spcBef>
              <a:spcAft>
                <a:spcPct val="0"/>
              </a:spcAft>
              <a:defRPr sz="2000">
                <a:latin typeface="맑은 고딕" pitchFamily="50" charset="-127"/>
                <a:ea typeface="맑은 고딕" pitchFamily="50" charset="-127"/>
              </a:defRPr>
            </a:lvl7pPr>
            <a:lvl8pPr marL="1371600" algn="ctr" fontAlgn="base">
              <a:spcBef>
                <a:spcPct val="0"/>
              </a:spcBef>
              <a:spcAft>
                <a:spcPct val="0"/>
              </a:spcAft>
              <a:defRPr sz="2000">
                <a:latin typeface="맑은 고딕" pitchFamily="50" charset="-127"/>
                <a:ea typeface="맑은 고딕" pitchFamily="50" charset="-127"/>
              </a:defRPr>
            </a:lvl8pPr>
            <a:lvl9pPr marL="1828800" algn="ctr" fontAlgn="base">
              <a:spcBef>
                <a:spcPct val="0"/>
              </a:spcBef>
              <a:spcAft>
                <a:spcPct val="0"/>
              </a:spcAft>
              <a:defRPr sz="2000">
                <a:latin typeface="맑은 고딕" pitchFamily="50" charset="-127"/>
                <a:ea typeface="맑은 고딕" pitchFamily="50" charset="-127"/>
              </a:defRPr>
            </a:lvl9pPr>
          </a:lstStyle>
          <a:p>
            <a:r>
              <a:rPr lang="en-US" altLang="ko-KR" sz="3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House Price Prediction Modeling</a:t>
            </a:r>
            <a:endParaRPr lang="ko-KR" altLang="en-US" sz="340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Text Box 11">
            <a:extLst>
              <a:ext uri="{FF2B5EF4-FFF2-40B4-BE49-F238E27FC236}">
                <a16:creationId xmlns:a16="http://schemas.microsoft.com/office/drawing/2014/main" id="{386AD4D2-1087-A748-9918-3561C4C9BE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59487" y="5398759"/>
            <a:ext cx="2187027" cy="4065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46800" anchor="ctr"/>
          <a:lstStyle>
            <a:lvl1pPr eaLnBrk="0" hangingPunct="0">
              <a:defRPr kumimoji="1" sz="14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14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14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14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14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ctr" eaLnBrk="1" hangingPunct="1">
              <a:lnSpc>
                <a:spcPct val="50000"/>
              </a:lnSpc>
              <a:spcBef>
                <a:spcPct val="50000"/>
              </a:spcBef>
              <a:buFont typeface="Wingdings" pitchFamily="2" charset="2"/>
              <a:buNone/>
            </a:pPr>
            <a:r>
              <a:rPr lang="en-US" altLang="ko-KR" sz="20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2019. 11.</a:t>
            </a:r>
            <a:r>
              <a:rPr lang="ko-KR" altLang="en-US" sz="2000" dirty="0">
                <a:solidFill>
                  <a:srgbClr val="000000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 </a:t>
            </a:r>
            <a:r>
              <a:rPr lang="en-US" altLang="ko-KR" sz="20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12439015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모서리가 둥근 직사각형 39">
            <a:extLst>
              <a:ext uri="{FF2B5EF4-FFF2-40B4-BE49-F238E27FC236}">
                <a16:creationId xmlns:a16="http://schemas.microsoft.com/office/drawing/2014/main" id="{F7CC3836-40AE-2C4C-856B-63D55C587899}"/>
              </a:ext>
            </a:extLst>
          </p:cNvPr>
          <p:cNvSpPr/>
          <p:nvPr/>
        </p:nvSpPr>
        <p:spPr>
          <a:xfrm>
            <a:off x="2395322" y="1894114"/>
            <a:ext cx="7223463" cy="4381326"/>
          </a:xfrm>
          <a:prstGeom prst="roundRect">
            <a:avLst>
              <a:gd name="adj" fmla="val 1324"/>
            </a:avLst>
          </a:prstGeom>
          <a:solidFill>
            <a:schemeClr val="bg1">
              <a:lumMod val="75000"/>
            </a:schemeClr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ko-KR" altLang="en-US" dirty="0">
              <a:solidFill>
                <a:prstClr val="black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DC5423-B1FF-9D47-8F8A-87FE9DCAE6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BEB48F-B7EB-46C9-A9CE-1654B881328A}" type="slidenum">
              <a:rPr lang="ko-KR" altLang="en-US" smtClean="0"/>
              <a:pPr/>
              <a:t>9</a:t>
            </a:fld>
            <a:r>
              <a:rPr lang="ko-KR" altLang="en-US" dirty="0"/>
              <a:t> </a:t>
            </a:r>
            <a:r>
              <a:rPr lang="ko-KR" altLang="en-US" b="0" dirty="0"/>
              <a:t> </a:t>
            </a:r>
            <a:r>
              <a:rPr lang="en-US" altLang="ko-KR" b="0" dirty="0"/>
              <a:t>page</a:t>
            </a:r>
            <a:endParaRPr lang="ko-KR" altLang="en-US" dirty="0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2DD3E64C-8961-EF48-85E2-4875B5260D1B}"/>
              </a:ext>
            </a:extLst>
          </p:cNvPr>
          <p:cNvSpPr txBox="1">
            <a:spLocks/>
          </p:cNvSpPr>
          <p:nvPr/>
        </p:nvSpPr>
        <p:spPr>
          <a:xfrm>
            <a:off x="5452534" y="189654"/>
            <a:ext cx="4333470" cy="3928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lang="ko-KR" altLang="en-US" sz="2000" b="1" kern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2pPr>
            <a:lvl3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3pPr>
            <a:lvl4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4pPr>
            <a:lvl5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5pPr>
            <a:lvl6pPr marL="4572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6pPr>
            <a:lvl7pPr marL="9144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7pPr>
            <a:lvl8pPr marL="13716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8pPr>
            <a:lvl9pPr marL="18288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9pPr>
          </a:lstStyle>
          <a:p>
            <a:pPr algn="r"/>
            <a:r>
              <a:rPr lang="en-US" altLang="ko-KR" sz="14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II. Modeling Process </a:t>
            </a:r>
            <a:endParaRPr lang="ko-KR" altLang="en-US" sz="1400" dirty="0">
              <a:solidFill>
                <a:prstClr val="black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41BF69F6-4069-A349-8E88-62E8F18C9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485" y="203378"/>
            <a:ext cx="5364596" cy="392894"/>
          </a:xfrm>
        </p:spPr>
        <p:txBody>
          <a:bodyPr/>
          <a:lstStyle/>
          <a:p>
            <a:r>
              <a:rPr lang="en-US" altLang="ko-KR" sz="18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2. Feature Engineering</a:t>
            </a:r>
            <a:endParaRPr lang="ko-KR" altLang="en-US" sz="1800" dirty="0">
              <a:solidFill>
                <a:prstClr val="black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텍스트 개체 틀 2">
            <a:extLst>
              <a:ext uri="{FF2B5EF4-FFF2-40B4-BE49-F238E27FC236}">
                <a16:creationId xmlns:a16="http://schemas.microsoft.com/office/drawing/2014/main" id="{C353A69C-9AF9-2449-8685-B326502E6C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08483" y="789931"/>
            <a:ext cx="9253029" cy="318924"/>
          </a:xfrm>
        </p:spPr>
        <p:txBody>
          <a:bodyPr/>
          <a:lstStyle/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US" altLang="ko-KR" sz="1600" dirty="0">
                <a:latin typeface="Tahoma" panose="020B0604030504040204" pitchFamily="34" charset="0"/>
                <a:cs typeface="Tahoma" panose="020B0604030504040204" pitchFamily="34" charset="0"/>
              </a:rPr>
              <a:t>Process &amp; Tasks  - Feature Creation &amp; Selection 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1E4F951-FB65-B843-82CD-6E786324AD16}"/>
              </a:ext>
            </a:extLst>
          </p:cNvPr>
          <p:cNvSpPr txBox="1"/>
          <p:nvPr/>
        </p:nvSpPr>
        <p:spPr>
          <a:xfrm>
            <a:off x="4448944" y="1952836"/>
            <a:ext cx="3132348" cy="3231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500" dirty="0">
                <a:solidFill>
                  <a:srgbClr val="0000CC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【 Process Summary 】</a:t>
            </a:r>
            <a:endParaRPr lang="ko-KR" altLang="en-US" sz="1500" dirty="0">
              <a:solidFill>
                <a:srgbClr val="0000CC"/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28" name="모서리가 둥근 직사각형 27">
            <a:extLst>
              <a:ext uri="{FF2B5EF4-FFF2-40B4-BE49-F238E27FC236}">
                <a16:creationId xmlns:a16="http://schemas.microsoft.com/office/drawing/2014/main" id="{1608B6BC-6C07-9940-B22A-A72576E0B441}"/>
              </a:ext>
            </a:extLst>
          </p:cNvPr>
          <p:cNvSpPr/>
          <p:nvPr/>
        </p:nvSpPr>
        <p:spPr>
          <a:xfrm>
            <a:off x="2395322" y="1340768"/>
            <a:ext cx="7223463" cy="443548"/>
          </a:xfrm>
          <a:prstGeom prst="roundRect">
            <a:avLst>
              <a:gd name="adj" fmla="val 1324"/>
            </a:avLst>
          </a:prstGeom>
          <a:solidFill>
            <a:schemeClr val="bg1">
              <a:lumMod val="75000"/>
            </a:schemeClr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ko-KR" altLang="en-US" dirty="0">
              <a:solidFill>
                <a:prstClr val="black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845E44C-AB67-194F-80E6-5982030B2C9F}"/>
              </a:ext>
            </a:extLst>
          </p:cNvPr>
          <p:cNvSpPr txBox="1"/>
          <p:nvPr/>
        </p:nvSpPr>
        <p:spPr>
          <a:xfrm>
            <a:off x="2504728" y="1395244"/>
            <a:ext cx="1225581" cy="3231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500" dirty="0">
                <a:solidFill>
                  <a:srgbClr val="0000CC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【 Target 】</a:t>
            </a:r>
            <a:endParaRPr lang="ko-KR" altLang="en-US" sz="1500" dirty="0">
              <a:solidFill>
                <a:srgbClr val="0000CC"/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98C768A-1316-0E41-A5FB-ACD2CA1E8CDF}"/>
              </a:ext>
            </a:extLst>
          </p:cNvPr>
          <p:cNvSpPr txBox="1"/>
          <p:nvPr/>
        </p:nvSpPr>
        <p:spPr>
          <a:xfrm>
            <a:off x="3836876" y="1393031"/>
            <a:ext cx="2930630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77800" indent="-177800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altLang="ko-KR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Creation of derived features</a:t>
            </a:r>
          </a:p>
        </p:txBody>
      </p:sp>
      <p:sp>
        <p:nvSpPr>
          <p:cNvPr id="41" name="자유형 40">
            <a:extLst>
              <a:ext uri="{FF2B5EF4-FFF2-40B4-BE49-F238E27FC236}">
                <a16:creationId xmlns:a16="http://schemas.microsoft.com/office/drawing/2014/main" id="{05B38D1C-959D-5442-B771-D3D198B57E42}"/>
              </a:ext>
            </a:extLst>
          </p:cNvPr>
          <p:cNvSpPr/>
          <p:nvPr/>
        </p:nvSpPr>
        <p:spPr>
          <a:xfrm>
            <a:off x="1912865" y="1436136"/>
            <a:ext cx="469190" cy="4752750"/>
          </a:xfrm>
          <a:custGeom>
            <a:avLst/>
            <a:gdLst>
              <a:gd name="connsiteX0" fmla="*/ 0 w 846667"/>
              <a:gd name="connsiteY0" fmla="*/ 1617133 h 2446867"/>
              <a:gd name="connsiteX1" fmla="*/ 846667 w 846667"/>
              <a:gd name="connsiteY1" fmla="*/ 0 h 2446867"/>
              <a:gd name="connsiteX2" fmla="*/ 846667 w 846667"/>
              <a:gd name="connsiteY2" fmla="*/ 2446867 h 2446867"/>
              <a:gd name="connsiteX3" fmla="*/ 16934 w 846667"/>
              <a:gd name="connsiteY3" fmla="*/ 2446867 h 2446867"/>
              <a:gd name="connsiteX4" fmla="*/ 0 w 846667"/>
              <a:gd name="connsiteY4" fmla="*/ 1617133 h 2446867"/>
              <a:gd name="connsiteX0" fmla="*/ 2116 w 848783"/>
              <a:gd name="connsiteY0" fmla="*/ 1617133 h 2453217"/>
              <a:gd name="connsiteX1" fmla="*/ 848783 w 848783"/>
              <a:gd name="connsiteY1" fmla="*/ 0 h 2453217"/>
              <a:gd name="connsiteX2" fmla="*/ 848783 w 848783"/>
              <a:gd name="connsiteY2" fmla="*/ 2446867 h 2453217"/>
              <a:gd name="connsiteX3" fmla="*/ 0 w 848783"/>
              <a:gd name="connsiteY3" fmla="*/ 2453217 h 2453217"/>
              <a:gd name="connsiteX4" fmla="*/ 2116 w 848783"/>
              <a:gd name="connsiteY4" fmla="*/ 1617133 h 2453217"/>
              <a:gd name="connsiteX0" fmla="*/ 2116 w 848783"/>
              <a:gd name="connsiteY0" fmla="*/ 1617133 h 2453217"/>
              <a:gd name="connsiteX1" fmla="*/ 848783 w 848783"/>
              <a:gd name="connsiteY1" fmla="*/ 0 h 2453217"/>
              <a:gd name="connsiteX2" fmla="*/ 848783 w 848783"/>
              <a:gd name="connsiteY2" fmla="*/ 2453158 h 2453217"/>
              <a:gd name="connsiteX3" fmla="*/ 0 w 848783"/>
              <a:gd name="connsiteY3" fmla="*/ 2453217 h 2453217"/>
              <a:gd name="connsiteX4" fmla="*/ 2116 w 848783"/>
              <a:gd name="connsiteY4" fmla="*/ 1617133 h 2453217"/>
              <a:gd name="connsiteX0" fmla="*/ 2116 w 848783"/>
              <a:gd name="connsiteY0" fmla="*/ 1617133 h 2453217"/>
              <a:gd name="connsiteX1" fmla="*/ 848783 w 848783"/>
              <a:gd name="connsiteY1" fmla="*/ 0 h 2453217"/>
              <a:gd name="connsiteX2" fmla="*/ 830471 w 848783"/>
              <a:gd name="connsiteY2" fmla="*/ 2339933 h 2453217"/>
              <a:gd name="connsiteX3" fmla="*/ 0 w 848783"/>
              <a:gd name="connsiteY3" fmla="*/ 2453217 h 2453217"/>
              <a:gd name="connsiteX4" fmla="*/ 2116 w 848783"/>
              <a:gd name="connsiteY4" fmla="*/ 1617133 h 2453217"/>
              <a:gd name="connsiteX0" fmla="*/ 75366 w 848783"/>
              <a:gd name="connsiteY0" fmla="*/ 786814 h 2453217"/>
              <a:gd name="connsiteX1" fmla="*/ 848783 w 848783"/>
              <a:gd name="connsiteY1" fmla="*/ 0 h 2453217"/>
              <a:gd name="connsiteX2" fmla="*/ 830471 w 848783"/>
              <a:gd name="connsiteY2" fmla="*/ 2339933 h 2453217"/>
              <a:gd name="connsiteX3" fmla="*/ 0 w 848783"/>
              <a:gd name="connsiteY3" fmla="*/ 2453217 h 2453217"/>
              <a:gd name="connsiteX4" fmla="*/ 75366 w 848783"/>
              <a:gd name="connsiteY4" fmla="*/ 786814 h 2453217"/>
              <a:gd name="connsiteX0" fmla="*/ 75366 w 848783"/>
              <a:gd name="connsiteY0" fmla="*/ 786814 h 2708258"/>
              <a:gd name="connsiteX1" fmla="*/ 848783 w 848783"/>
              <a:gd name="connsiteY1" fmla="*/ 0 h 2708258"/>
              <a:gd name="connsiteX2" fmla="*/ 830471 w 848783"/>
              <a:gd name="connsiteY2" fmla="*/ 2708258 h 2708258"/>
              <a:gd name="connsiteX3" fmla="*/ 0 w 848783"/>
              <a:gd name="connsiteY3" fmla="*/ 2453217 h 2708258"/>
              <a:gd name="connsiteX4" fmla="*/ 75366 w 848783"/>
              <a:gd name="connsiteY4" fmla="*/ 786814 h 2708258"/>
              <a:gd name="connsiteX0" fmla="*/ 75366 w 876580"/>
              <a:gd name="connsiteY0" fmla="*/ 786814 h 2699888"/>
              <a:gd name="connsiteX1" fmla="*/ 848783 w 876580"/>
              <a:gd name="connsiteY1" fmla="*/ 0 h 2699888"/>
              <a:gd name="connsiteX2" fmla="*/ 876580 w 876580"/>
              <a:gd name="connsiteY2" fmla="*/ 2699888 h 2699888"/>
              <a:gd name="connsiteX3" fmla="*/ 0 w 876580"/>
              <a:gd name="connsiteY3" fmla="*/ 2453217 h 2699888"/>
              <a:gd name="connsiteX4" fmla="*/ 75366 w 876580"/>
              <a:gd name="connsiteY4" fmla="*/ 786814 h 2699888"/>
              <a:gd name="connsiteX0" fmla="*/ 11 w 904973"/>
              <a:gd name="connsiteY0" fmla="*/ 1608009 h 2699888"/>
              <a:gd name="connsiteX1" fmla="*/ 877176 w 904973"/>
              <a:gd name="connsiteY1" fmla="*/ 0 h 2699888"/>
              <a:gd name="connsiteX2" fmla="*/ 904973 w 904973"/>
              <a:gd name="connsiteY2" fmla="*/ 2699888 h 2699888"/>
              <a:gd name="connsiteX3" fmla="*/ 28393 w 904973"/>
              <a:gd name="connsiteY3" fmla="*/ 2453217 h 2699888"/>
              <a:gd name="connsiteX4" fmla="*/ 11 w 904973"/>
              <a:gd name="connsiteY4" fmla="*/ 1608009 h 2699888"/>
              <a:gd name="connsiteX0" fmla="*/ 13117 w 876580"/>
              <a:gd name="connsiteY0" fmla="*/ 1690882 h 2699888"/>
              <a:gd name="connsiteX1" fmla="*/ 848783 w 876580"/>
              <a:gd name="connsiteY1" fmla="*/ 0 h 2699888"/>
              <a:gd name="connsiteX2" fmla="*/ 876580 w 876580"/>
              <a:gd name="connsiteY2" fmla="*/ 2699888 h 2699888"/>
              <a:gd name="connsiteX3" fmla="*/ 0 w 876580"/>
              <a:gd name="connsiteY3" fmla="*/ 2453217 h 2699888"/>
              <a:gd name="connsiteX4" fmla="*/ 13117 w 876580"/>
              <a:gd name="connsiteY4" fmla="*/ 1690882 h 2699888"/>
              <a:gd name="connsiteX0" fmla="*/ 13117 w 896791"/>
              <a:gd name="connsiteY0" fmla="*/ 1690882 h 2808711"/>
              <a:gd name="connsiteX1" fmla="*/ 848783 w 896791"/>
              <a:gd name="connsiteY1" fmla="*/ 0 h 2808711"/>
              <a:gd name="connsiteX2" fmla="*/ 896791 w 896791"/>
              <a:gd name="connsiteY2" fmla="*/ 2808711 h 2808711"/>
              <a:gd name="connsiteX3" fmla="*/ 0 w 896791"/>
              <a:gd name="connsiteY3" fmla="*/ 2453217 h 2808711"/>
              <a:gd name="connsiteX4" fmla="*/ 13117 w 896791"/>
              <a:gd name="connsiteY4" fmla="*/ 1690882 h 2808711"/>
              <a:gd name="connsiteX0" fmla="*/ 13117 w 917002"/>
              <a:gd name="connsiteY0" fmla="*/ 1690882 h 2925906"/>
              <a:gd name="connsiteX1" fmla="*/ 848783 w 917002"/>
              <a:gd name="connsiteY1" fmla="*/ 0 h 2925906"/>
              <a:gd name="connsiteX2" fmla="*/ 917002 w 917002"/>
              <a:gd name="connsiteY2" fmla="*/ 2925906 h 2925906"/>
              <a:gd name="connsiteX3" fmla="*/ 0 w 917002"/>
              <a:gd name="connsiteY3" fmla="*/ 2453217 h 2925906"/>
              <a:gd name="connsiteX4" fmla="*/ 13117 w 917002"/>
              <a:gd name="connsiteY4" fmla="*/ 1690882 h 2925906"/>
              <a:gd name="connsiteX0" fmla="*/ 114169 w 917002"/>
              <a:gd name="connsiteY0" fmla="*/ 125506 h 2925906"/>
              <a:gd name="connsiteX1" fmla="*/ 848783 w 917002"/>
              <a:gd name="connsiteY1" fmla="*/ 0 h 2925906"/>
              <a:gd name="connsiteX2" fmla="*/ 917002 w 917002"/>
              <a:gd name="connsiteY2" fmla="*/ 2925906 h 2925906"/>
              <a:gd name="connsiteX3" fmla="*/ 0 w 917002"/>
              <a:gd name="connsiteY3" fmla="*/ 2453217 h 2925906"/>
              <a:gd name="connsiteX4" fmla="*/ 114169 w 917002"/>
              <a:gd name="connsiteY4" fmla="*/ 125506 h 2925906"/>
              <a:gd name="connsiteX0" fmla="*/ 33328 w 836161"/>
              <a:gd name="connsiteY0" fmla="*/ 125506 h 2925906"/>
              <a:gd name="connsiteX1" fmla="*/ 767942 w 836161"/>
              <a:gd name="connsiteY1" fmla="*/ 0 h 2925906"/>
              <a:gd name="connsiteX2" fmla="*/ 836161 w 836161"/>
              <a:gd name="connsiteY2" fmla="*/ 2925906 h 2925906"/>
              <a:gd name="connsiteX3" fmla="*/ 0 w 836161"/>
              <a:gd name="connsiteY3" fmla="*/ 1666344 h 2925906"/>
              <a:gd name="connsiteX4" fmla="*/ 33328 w 836161"/>
              <a:gd name="connsiteY4" fmla="*/ 125506 h 2925906"/>
              <a:gd name="connsiteX0" fmla="*/ 33328 w 795741"/>
              <a:gd name="connsiteY0" fmla="*/ 125506 h 4918204"/>
              <a:gd name="connsiteX1" fmla="*/ 767942 w 795741"/>
              <a:gd name="connsiteY1" fmla="*/ 0 h 4918204"/>
              <a:gd name="connsiteX2" fmla="*/ 795741 w 795741"/>
              <a:gd name="connsiteY2" fmla="*/ 4918204 h 4918204"/>
              <a:gd name="connsiteX3" fmla="*/ 0 w 795741"/>
              <a:gd name="connsiteY3" fmla="*/ 1666344 h 4918204"/>
              <a:gd name="connsiteX4" fmla="*/ 33328 w 795741"/>
              <a:gd name="connsiteY4" fmla="*/ 125506 h 4918204"/>
              <a:gd name="connsiteX0" fmla="*/ 13117 w 775530"/>
              <a:gd name="connsiteY0" fmla="*/ 125506 h 4918204"/>
              <a:gd name="connsiteX1" fmla="*/ 747731 w 775530"/>
              <a:gd name="connsiteY1" fmla="*/ 0 h 4918204"/>
              <a:gd name="connsiteX2" fmla="*/ 775530 w 775530"/>
              <a:gd name="connsiteY2" fmla="*/ 4918204 h 4918204"/>
              <a:gd name="connsiteX3" fmla="*/ 0 w 775530"/>
              <a:gd name="connsiteY3" fmla="*/ 1515666 h 4918204"/>
              <a:gd name="connsiteX4" fmla="*/ 13117 w 775530"/>
              <a:gd name="connsiteY4" fmla="*/ 125506 h 4918204"/>
              <a:gd name="connsiteX0" fmla="*/ 13117 w 775530"/>
              <a:gd name="connsiteY0" fmla="*/ 167361 h 4960059"/>
              <a:gd name="connsiteX1" fmla="*/ 747731 w 775530"/>
              <a:gd name="connsiteY1" fmla="*/ 0 h 4960059"/>
              <a:gd name="connsiteX2" fmla="*/ 775530 w 775530"/>
              <a:gd name="connsiteY2" fmla="*/ 4960059 h 4960059"/>
              <a:gd name="connsiteX3" fmla="*/ 0 w 775530"/>
              <a:gd name="connsiteY3" fmla="*/ 1557521 h 4960059"/>
              <a:gd name="connsiteX4" fmla="*/ 13117 w 775530"/>
              <a:gd name="connsiteY4" fmla="*/ 167361 h 4960059"/>
              <a:gd name="connsiteX0" fmla="*/ 13117 w 747731"/>
              <a:gd name="connsiteY0" fmla="*/ 167361 h 4968430"/>
              <a:gd name="connsiteX1" fmla="*/ 747731 w 747731"/>
              <a:gd name="connsiteY1" fmla="*/ 0 h 4968430"/>
              <a:gd name="connsiteX2" fmla="*/ 714900 w 747731"/>
              <a:gd name="connsiteY2" fmla="*/ 4968430 h 4968430"/>
              <a:gd name="connsiteX3" fmla="*/ 0 w 747731"/>
              <a:gd name="connsiteY3" fmla="*/ 1557521 h 4968430"/>
              <a:gd name="connsiteX4" fmla="*/ 13117 w 747731"/>
              <a:gd name="connsiteY4" fmla="*/ 167361 h 4968430"/>
              <a:gd name="connsiteX0" fmla="*/ 13117 w 747731"/>
              <a:gd name="connsiteY0" fmla="*/ 131532 h 4968430"/>
              <a:gd name="connsiteX1" fmla="*/ 747731 w 747731"/>
              <a:gd name="connsiteY1" fmla="*/ 0 h 4968430"/>
              <a:gd name="connsiteX2" fmla="*/ 714900 w 747731"/>
              <a:gd name="connsiteY2" fmla="*/ 4968430 h 4968430"/>
              <a:gd name="connsiteX3" fmla="*/ 0 w 747731"/>
              <a:gd name="connsiteY3" fmla="*/ 1557521 h 4968430"/>
              <a:gd name="connsiteX4" fmla="*/ 13117 w 747731"/>
              <a:gd name="connsiteY4" fmla="*/ 131532 h 4968430"/>
              <a:gd name="connsiteX0" fmla="*/ 13117 w 747731"/>
              <a:gd name="connsiteY0" fmla="*/ 131532 h 4968430"/>
              <a:gd name="connsiteX1" fmla="*/ 747731 w 747731"/>
              <a:gd name="connsiteY1" fmla="*/ 0 h 4968430"/>
              <a:gd name="connsiteX2" fmla="*/ 714900 w 747731"/>
              <a:gd name="connsiteY2" fmla="*/ 4968430 h 4968430"/>
              <a:gd name="connsiteX3" fmla="*/ 0 w 747731"/>
              <a:gd name="connsiteY3" fmla="*/ 2540473 h 4968430"/>
              <a:gd name="connsiteX4" fmla="*/ 13117 w 747731"/>
              <a:gd name="connsiteY4" fmla="*/ 131532 h 4968430"/>
              <a:gd name="connsiteX0" fmla="*/ 13117 w 747731"/>
              <a:gd name="connsiteY0" fmla="*/ 131532 h 4968430"/>
              <a:gd name="connsiteX1" fmla="*/ 747731 w 747731"/>
              <a:gd name="connsiteY1" fmla="*/ 0 h 4968430"/>
              <a:gd name="connsiteX2" fmla="*/ 714900 w 747731"/>
              <a:gd name="connsiteY2" fmla="*/ 4968430 h 4968430"/>
              <a:gd name="connsiteX3" fmla="*/ 0 w 747731"/>
              <a:gd name="connsiteY3" fmla="*/ 2540473 h 4968430"/>
              <a:gd name="connsiteX4" fmla="*/ 13117 w 747731"/>
              <a:gd name="connsiteY4" fmla="*/ 131532 h 4968430"/>
              <a:gd name="connsiteX0" fmla="*/ 53754 w 788368"/>
              <a:gd name="connsiteY0" fmla="*/ 131532 h 4968430"/>
              <a:gd name="connsiteX1" fmla="*/ 788368 w 788368"/>
              <a:gd name="connsiteY1" fmla="*/ 0 h 4968430"/>
              <a:gd name="connsiteX2" fmla="*/ 755537 w 788368"/>
              <a:gd name="connsiteY2" fmla="*/ 4968430 h 4968430"/>
              <a:gd name="connsiteX3" fmla="*/ 0 w 788368"/>
              <a:gd name="connsiteY3" fmla="*/ 1047843 h 4968430"/>
              <a:gd name="connsiteX4" fmla="*/ 53754 w 788368"/>
              <a:gd name="connsiteY4" fmla="*/ 131532 h 4968430"/>
              <a:gd name="connsiteX0" fmla="*/ 53754 w 788368"/>
              <a:gd name="connsiteY0" fmla="*/ 723123 h 5560021"/>
              <a:gd name="connsiteX1" fmla="*/ 788368 w 788368"/>
              <a:gd name="connsiteY1" fmla="*/ 0 h 5560021"/>
              <a:gd name="connsiteX2" fmla="*/ 755537 w 788368"/>
              <a:gd name="connsiteY2" fmla="*/ 5560021 h 5560021"/>
              <a:gd name="connsiteX3" fmla="*/ 0 w 788368"/>
              <a:gd name="connsiteY3" fmla="*/ 1639434 h 5560021"/>
              <a:gd name="connsiteX4" fmla="*/ 53754 w 788368"/>
              <a:gd name="connsiteY4" fmla="*/ 723123 h 5560021"/>
              <a:gd name="connsiteX0" fmla="*/ 13115 w 788368"/>
              <a:gd name="connsiteY0" fmla="*/ 759528 h 5560021"/>
              <a:gd name="connsiteX1" fmla="*/ 788368 w 788368"/>
              <a:gd name="connsiteY1" fmla="*/ 0 h 5560021"/>
              <a:gd name="connsiteX2" fmla="*/ 755537 w 788368"/>
              <a:gd name="connsiteY2" fmla="*/ 5560021 h 5560021"/>
              <a:gd name="connsiteX3" fmla="*/ 0 w 788368"/>
              <a:gd name="connsiteY3" fmla="*/ 1639434 h 5560021"/>
              <a:gd name="connsiteX4" fmla="*/ 13115 w 788368"/>
              <a:gd name="connsiteY4" fmla="*/ 759528 h 5560021"/>
              <a:gd name="connsiteX0" fmla="*/ 13115 w 788368"/>
              <a:gd name="connsiteY0" fmla="*/ 759528 h 5123153"/>
              <a:gd name="connsiteX1" fmla="*/ 788368 w 788368"/>
              <a:gd name="connsiteY1" fmla="*/ 0 h 5123153"/>
              <a:gd name="connsiteX2" fmla="*/ 714899 w 788368"/>
              <a:gd name="connsiteY2" fmla="*/ 5123153 h 5123153"/>
              <a:gd name="connsiteX3" fmla="*/ 0 w 788368"/>
              <a:gd name="connsiteY3" fmla="*/ 1639434 h 5123153"/>
              <a:gd name="connsiteX4" fmla="*/ 13115 w 788368"/>
              <a:gd name="connsiteY4" fmla="*/ 759528 h 5123153"/>
              <a:gd name="connsiteX0" fmla="*/ 13115 w 796175"/>
              <a:gd name="connsiteY0" fmla="*/ 759528 h 5059443"/>
              <a:gd name="connsiteX1" fmla="*/ 788368 w 796175"/>
              <a:gd name="connsiteY1" fmla="*/ 0 h 5059443"/>
              <a:gd name="connsiteX2" fmla="*/ 796175 w 796175"/>
              <a:gd name="connsiteY2" fmla="*/ 5059443 h 5059443"/>
              <a:gd name="connsiteX3" fmla="*/ 0 w 796175"/>
              <a:gd name="connsiteY3" fmla="*/ 1639434 h 5059443"/>
              <a:gd name="connsiteX4" fmla="*/ 13115 w 796175"/>
              <a:gd name="connsiteY4" fmla="*/ 759528 h 5059443"/>
              <a:gd name="connsiteX0" fmla="*/ 130593 w 913653"/>
              <a:gd name="connsiteY0" fmla="*/ 759528 h 5059443"/>
              <a:gd name="connsiteX1" fmla="*/ 905846 w 913653"/>
              <a:gd name="connsiteY1" fmla="*/ 0 h 5059443"/>
              <a:gd name="connsiteX2" fmla="*/ 913653 w 913653"/>
              <a:gd name="connsiteY2" fmla="*/ 5059443 h 5059443"/>
              <a:gd name="connsiteX3" fmla="*/ 0 w 913653"/>
              <a:gd name="connsiteY3" fmla="*/ 2503240 h 5059443"/>
              <a:gd name="connsiteX4" fmla="*/ 130593 w 913653"/>
              <a:gd name="connsiteY4" fmla="*/ 759528 h 5059443"/>
              <a:gd name="connsiteX0" fmla="*/ 7 w 959283"/>
              <a:gd name="connsiteY0" fmla="*/ 1593548 h 5059443"/>
              <a:gd name="connsiteX1" fmla="*/ 951476 w 959283"/>
              <a:gd name="connsiteY1" fmla="*/ 0 h 5059443"/>
              <a:gd name="connsiteX2" fmla="*/ 959283 w 959283"/>
              <a:gd name="connsiteY2" fmla="*/ 5059443 h 5059443"/>
              <a:gd name="connsiteX3" fmla="*/ 45630 w 959283"/>
              <a:gd name="connsiteY3" fmla="*/ 2503240 h 5059443"/>
              <a:gd name="connsiteX4" fmla="*/ 7 w 959283"/>
              <a:gd name="connsiteY4" fmla="*/ 1593548 h 5059443"/>
              <a:gd name="connsiteX0" fmla="*/ 7 w 959283"/>
              <a:gd name="connsiteY0" fmla="*/ 1593548 h 5059443"/>
              <a:gd name="connsiteX1" fmla="*/ 951476 w 959283"/>
              <a:gd name="connsiteY1" fmla="*/ 0 h 5059443"/>
              <a:gd name="connsiteX2" fmla="*/ 959283 w 959283"/>
              <a:gd name="connsiteY2" fmla="*/ 5059443 h 5059443"/>
              <a:gd name="connsiteX3" fmla="*/ 45630 w 959283"/>
              <a:gd name="connsiteY3" fmla="*/ 4369856 h 5059443"/>
              <a:gd name="connsiteX4" fmla="*/ 7 w 959283"/>
              <a:gd name="connsiteY4" fmla="*/ 1593548 h 5059443"/>
              <a:gd name="connsiteX0" fmla="*/ 7 w 959283"/>
              <a:gd name="connsiteY0" fmla="*/ 1593548 h 5059443"/>
              <a:gd name="connsiteX1" fmla="*/ 951476 w 959283"/>
              <a:gd name="connsiteY1" fmla="*/ 0 h 5059443"/>
              <a:gd name="connsiteX2" fmla="*/ 959283 w 959283"/>
              <a:gd name="connsiteY2" fmla="*/ 5059443 h 5059443"/>
              <a:gd name="connsiteX3" fmla="*/ 45630 w 959283"/>
              <a:gd name="connsiteY3" fmla="*/ 4369856 h 5059443"/>
              <a:gd name="connsiteX4" fmla="*/ 7 w 959283"/>
              <a:gd name="connsiteY4" fmla="*/ 1593548 h 5059443"/>
              <a:gd name="connsiteX0" fmla="*/ 7 w 959283"/>
              <a:gd name="connsiteY0" fmla="*/ 1593548 h 5059443"/>
              <a:gd name="connsiteX1" fmla="*/ 951476 w 959283"/>
              <a:gd name="connsiteY1" fmla="*/ 0 h 5059443"/>
              <a:gd name="connsiteX2" fmla="*/ 959283 w 959283"/>
              <a:gd name="connsiteY2" fmla="*/ 5059443 h 5059443"/>
              <a:gd name="connsiteX3" fmla="*/ 45630 w 959283"/>
              <a:gd name="connsiteY3" fmla="*/ 4369856 h 5059443"/>
              <a:gd name="connsiteX4" fmla="*/ 7 w 959283"/>
              <a:gd name="connsiteY4" fmla="*/ 1593548 h 5059443"/>
              <a:gd name="connsiteX0" fmla="*/ 51207 w 990905"/>
              <a:gd name="connsiteY0" fmla="*/ 2437497 h 5059443"/>
              <a:gd name="connsiteX1" fmla="*/ 983098 w 990905"/>
              <a:gd name="connsiteY1" fmla="*/ 0 h 5059443"/>
              <a:gd name="connsiteX2" fmla="*/ 990905 w 990905"/>
              <a:gd name="connsiteY2" fmla="*/ 5059443 h 5059443"/>
              <a:gd name="connsiteX3" fmla="*/ 77252 w 990905"/>
              <a:gd name="connsiteY3" fmla="*/ 4369856 h 5059443"/>
              <a:gd name="connsiteX4" fmla="*/ 51207 w 990905"/>
              <a:gd name="connsiteY4" fmla="*/ 2437497 h 5059443"/>
              <a:gd name="connsiteX0" fmla="*/ 83039 w 1022737"/>
              <a:gd name="connsiteY0" fmla="*/ 2437497 h 5059443"/>
              <a:gd name="connsiteX1" fmla="*/ 1014930 w 1022737"/>
              <a:gd name="connsiteY1" fmla="*/ 0 h 5059443"/>
              <a:gd name="connsiteX2" fmla="*/ 1022737 w 1022737"/>
              <a:gd name="connsiteY2" fmla="*/ 5059443 h 5059443"/>
              <a:gd name="connsiteX3" fmla="*/ 109084 w 1022737"/>
              <a:gd name="connsiteY3" fmla="*/ 4369856 h 5059443"/>
              <a:gd name="connsiteX4" fmla="*/ 83039 w 1022737"/>
              <a:gd name="connsiteY4" fmla="*/ 2437497 h 5059443"/>
              <a:gd name="connsiteX0" fmla="*/ 83039 w 1022737"/>
              <a:gd name="connsiteY0" fmla="*/ 2437497 h 5059443"/>
              <a:gd name="connsiteX1" fmla="*/ 1014930 w 1022737"/>
              <a:gd name="connsiteY1" fmla="*/ 0 h 5059443"/>
              <a:gd name="connsiteX2" fmla="*/ 1022737 w 1022737"/>
              <a:gd name="connsiteY2" fmla="*/ 5059443 h 5059443"/>
              <a:gd name="connsiteX3" fmla="*/ 109084 w 1022737"/>
              <a:gd name="connsiteY3" fmla="*/ 4369856 h 5059443"/>
              <a:gd name="connsiteX4" fmla="*/ 83039 w 1022737"/>
              <a:gd name="connsiteY4" fmla="*/ 2437497 h 5059443"/>
              <a:gd name="connsiteX0" fmla="*/ 83039 w 1022737"/>
              <a:gd name="connsiteY0" fmla="*/ 2437497 h 5059443"/>
              <a:gd name="connsiteX1" fmla="*/ 1014930 w 1022737"/>
              <a:gd name="connsiteY1" fmla="*/ 0 h 5059443"/>
              <a:gd name="connsiteX2" fmla="*/ 1022737 w 1022737"/>
              <a:gd name="connsiteY2" fmla="*/ 5059443 h 5059443"/>
              <a:gd name="connsiteX3" fmla="*/ 109084 w 1022737"/>
              <a:gd name="connsiteY3" fmla="*/ 4369856 h 5059443"/>
              <a:gd name="connsiteX4" fmla="*/ 83039 w 1022737"/>
              <a:gd name="connsiteY4" fmla="*/ 2437497 h 5059443"/>
              <a:gd name="connsiteX0" fmla="*/ 83039 w 1022737"/>
              <a:gd name="connsiteY0" fmla="*/ 2437497 h 5059443"/>
              <a:gd name="connsiteX1" fmla="*/ 1014930 w 1022737"/>
              <a:gd name="connsiteY1" fmla="*/ 0 h 5059443"/>
              <a:gd name="connsiteX2" fmla="*/ 1022737 w 1022737"/>
              <a:gd name="connsiteY2" fmla="*/ 5059443 h 5059443"/>
              <a:gd name="connsiteX3" fmla="*/ 109084 w 1022737"/>
              <a:gd name="connsiteY3" fmla="*/ 4369856 h 5059443"/>
              <a:gd name="connsiteX4" fmla="*/ 83039 w 1022737"/>
              <a:gd name="connsiteY4" fmla="*/ 2437497 h 5059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2737" h="5059443">
                <a:moveTo>
                  <a:pt x="83039" y="2437497"/>
                </a:moveTo>
                <a:lnTo>
                  <a:pt x="1014930" y="0"/>
                </a:lnTo>
                <a:cubicBezTo>
                  <a:pt x="1017532" y="1686481"/>
                  <a:pt x="1020135" y="3372962"/>
                  <a:pt x="1022737" y="5059443"/>
                </a:cubicBezTo>
                <a:lnTo>
                  <a:pt x="109084" y="4369856"/>
                </a:lnTo>
                <a:cubicBezTo>
                  <a:pt x="-47532" y="3932865"/>
                  <a:pt x="-16485" y="2697817"/>
                  <a:pt x="83039" y="2437497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</a:schemeClr>
              </a:gs>
              <a:gs pos="50000">
                <a:schemeClr val="bg1">
                  <a:lumMod val="85000"/>
                </a:schemeClr>
              </a:gs>
              <a:gs pos="100000">
                <a:srgbClr val="F9F9F9"/>
              </a:gs>
            </a:gsLst>
            <a:lin ang="10800000" scaled="1"/>
          </a:gra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base" latinLnBrk="1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ko-KR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ahoma" panose="020B0604030504040204" pitchFamily="34" charset="0"/>
              <a:ea typeface="맑은 고딕" panose="020B0503020000020004" pitchFamily="34" charset="-127"/>
              <a:cs typeface="Tahoma" panose="020B0604030504040204" pitchFamily="34" charset="0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1C3D8B64-0127-444F-8107-3C504DF51626}"/>
              </a:ext>
            </a:extLst>
          </p:cNvPr>
          <p:cNvSpPr/>
          <p:nvPr/>
        </p:nvSpPr>
        <p:spPr>
          <a:xfrm>
            <a:off x="392851" y="5660784"/>
            <a:ext cx="1462251" cy="614656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 cap="flat" cmpd="sng" algn="ctr">
            <a:solidFill>
              <a:schemeClr val="bg1">
                <a:lumMod val="75000"/>
              </a:schemeClr>
            </a:solidFill>
            <a:prstDash val="solid"/>
          </a:ln>
          <a:effectLst>
            <a:innerShdw blurRad="165100">
              <a:schemeClr val="bg1">
                <a:lumMod val="75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>
                <a:tab pos="4503738" algn="ctr"/>
                <a:tab pos="9326563" algn="r"/>
              </a:tabLst>
              <a:defRPr/>
            </a:pPr>
            <a:r>
              <a:rPr kumimoji="1" lang="en-US" altLang="ko-KR" sz="1200" b="0" i="0" u="none" strike="noStrike" kern="1200" cap="none" spc="-1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Modeling &amp;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>
                <a:tab pos="4503738" algn="ctr"/>
                <a:tab pos="9326563" algn="r"/>
              </a:tabLst>
              <a:defRPr/>
            </a:pPr>
            <a:r>
              <a:rPr kumimoji="1" lang="en-US" altLang="ko-KR" sz="1200" b="0" i="0" u="none" strike="noStrike" kern="1200" cap="none" spc="-1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Look-back</a:t>
            </a:r>
            <a:endParaRPr kumimoji="1" lang="ko-KR" altLang="en-US" sz="1200" b="0" i="0" u="none" strike="noStrike" kern="1200" cap="none" spc="-1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910ECB0E-CF27-5547-B2BD-C61FA1EC57AF}"/>
              </a:ext>
            </a:extLst>
          </p:cNvPr>
          <p:cNvSpPr/>
          <p:nvPr/>
        </p:nvSpPr>
        <p:spPr>
          <a:xfrm>
            <a:off x="392851" y="1329268"/>
            <a:ext cx="1462251" cy="614656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 cap="flat" cmpd="sng" algn="ctr">
            <a:solidFill>
              <a:schemeClr val="bg1">
                <a:lumMod val="75000"/>
              </a:schemeClr>
            </a:solidFill>
            <a:prstDash val="solid"/>
          </a:ln>
          <a:effectLst>
            <a:innerShdw blurRad="165100">
              <a:schemeClr val="bg1">
                <a:lumMod val="75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>
                <a:tab pos="4503738" algn="ctr"/>
                <a:tab pos="9326563" algn="r"/>
              </a:tabLst>
              <a:defRPr/>
            </a:pPr>
            <a:r>
              <a:rPr kumimoji="1" lang="en-US" altLang="ko-KR" sz="1200" b="0" i="0" u="none" strike="noStrike" kern="1200" cap="none" spc="-1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Understanding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>
                <a:tab pos="4503738" algn="ctr"/>
                <a:tab pos="9326563" algn="r"/>
              </a:tabLst>
              <a:defRPr/>
            </a:pPr>
            <a:r>
              <a:rPr kumimoji="1" lang="en-US" altLang="ko-KR" sz="1200" b="0" i="0" u="none" strike="noStrike" kern="1200" cap="none" spc="-1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of Project</a:t>
            </a:r>
            <a:r>
              <a:rPr kumimoji="1" lang="en-US" altLang="ko-KR" sz="1200" b="0" i="0" u="none" strike="noStrike" kern="1200" cap="none" spc="-1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 </a:t>
            </a:r>
            <a:endParaRPr kumimoji="1" lang="ko-KR" altLang="en-US" sz="1200" b="0" i="0" u="none" strike="noStrike" kern="1200" cap="none" spc="-1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ADC38BF3-1B80-F147-981B-A0B38856F769}"/>
              </a:ext>
            </a:extLst>
          </p:cNvPr>
          <p:cNvSpPr/>
          <p:nvPr/>
        </p:nvSpPr>
        <p:spPr>
          <a:xfrm>
            <a:off x="392851" y="2127106"/>
            <a:ext cx="1462251" cy="614656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 cap="flat" cmpd="sng" algn="ctr">
            <a:solidFill>
              <a:schemeClr val="bg1">
                <a:lumMod val="75000"/>
              </a:schemeClr>
            </a:solidFill>
            <a:prstDash val="solid"/>
          </a:ln>
          <a:effectLst>
            <a:innerShdw blurRad="165100">
              <a:schemeClr val="bg1">
                <a:lumMod val="75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200" b="0" spc="-1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EDA</a:t>
            </a:r>
            <a:endParaRPr lang="en-US" altLang="ko-KR" sz="1200" b="0" spc="-10" dirty="0">
              <a:solidFill>
                <a:prstClr val="black">
                  <a:lumMod val="85000"/>
                  <a:lumOff val="15000"/>
                </a:prstClr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B8DBF935-2DF4-7049-A9CD-1FFCF904482B}"/>
              </a:ext>
            </a:extLst>
          </p:cNvPr>
          <p:cNvCxnSpPr>
            <a:stCxn id="47" idx="2"/>
            <a:endCxn id="48" idx="0"/>
          </p:cNvCxnSpPr>
          <p:nvPr/>
        </p:nvCxnSpPr>
        <p:spPr>
          <a:xfrm>
            <a:off x="1123977" y="1943924"/>
            <a:ext cx="0" cy="183182"/>
          </a:xfrm>
          <a:prstGeom prst="straightConnector1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  <a:round/>
            <a:headEnd type="none" w="med" len="med"/>
            <a:tailEnd type="stealth"/>
          </a:ln>
        </p:spPr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8599F615-B840-F34B-9BC4-612563CB7C64}"/>
              </a:ext>
            </a:extLst>
          </p:cNvPr>
          <p:cNvCxnSpPr>
            <a:stCxn id="48" idx="2"/>
            <a:endCxn id="52" idx="0"/>
          </p:cNvCxnSpPr>
          <p:nvPr/>
        </p:nvCxnSpPr>
        <p:spPr>
          <a:xfrm>
            <a:off x="1123977" y="2741762"/>
            <a:ext cx="0" cy="183182"/>
          </a:xfrm>
          <a:prstGeom prst="straightConnector1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  <a:round/>
            <a:headEnd type="none" w="med" len="med"/>
            <a:tailEnd type="stealth"/>
          </a:ln>
        </p:spPr>
      </p:cxn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6FA82149-03A9-A04B-83B2-40CFF1A7D6D0}"/>
              </a:ext>
            </a:extLst>
          </p:cNvPr>
          <p:cNvSpPr/>
          <p:nvPr/>
        </p:nvSpPr>
        <p:spPr>
          <a:xfrm>
            <a:off x="392851" y="2924944"/>
            <a:ext cx="1462251" cy="614656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 cap="flat" cmpd="sng" algn="ctr">
            <a:solidFill>
              <a:schemeClr val="bg1">
                <a:lumMod val="75000"/>
              </a:schemeClr>
            </a:solidFill>
            <a:prstDash val="solid"/>
          </a:ln>
          <a:effectLst>
            <a:innerShdw blurRad="165100">
              <a:schemeClr val="bg1">
                <a:lumMod val="75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2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Data </a:t>
            </a:r>
          </a:p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2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Preprocessing</a:t>
            </a:r>
            <a:endParaRPr lang="ko-KR" altLang="en-US" sz="1200" b="0" spc="-10" dirty="0">
              <a:solidFill>
                <a:prstClr val="black">
                  <a:lumMod val="85000"/>
                  <a:lumOff val="15000"/>
                </a:prstClr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BC123B8A-AC82-CE4A-AAE9-70403A08A347}"/>
              </a:ext>
            </a:extLst>
          </p:cNvPr>
          <p:cNvSpPr/>
          <p:nvPr/>
        </p:nvSpPr>
        <p:spPr>
          <a:xfrm>
            <a:off x="392851" y="3861048"/>
            <a:ext cx="1462251" cy="61465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 cap="flat" cmpd="sng" algn="ctr">
            <a:solidFill>
              <a:schemeClr val="bg1">
                <a:lumMod val="50000"/>
              </a:schemeClr>
            </a:solidFill>
            <a:prstDash val="solid"/>
          </a:ln>
          <a:effectLst>
            <a:innerShdw blurRad="165100">
              <a:schemeClr val="bg1">
                <a:lumMod val="50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algn="ctr" eaLnBrk="0" latinLnBrk="0" hangingPunct="0">
              <a:spcBef>
                <a:spcPts val="1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500" spc="-1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Feature </a:t>
            </a:r>
          </a:p>
          <a:p>
            <a:pPr algn="ctr" eaLnBrk="0" latinLnBrk="0" hangingPunct="0">
              <a:spcBef>
                <a:spcPts val="1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500" spc="-1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Creatio</a:t>
            </a:r>
            <a:r>
              <a:rPr lang="en-US" altLang="ko-KR" sz="1500" spc="-1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</a:t>
            </a:r>
            <a:endParaRPr lang="ko-KR" altLang="en-US" sz="1500" spc="-10" dirty="0">
              <a:solidFill>
                <a:srgbClr val="000000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115BABC6-DF1C-0147-A7EB-DAC11E3AC2A8}"/>
              </a:ext>
            </a:extLst>
          </p:cNvPr>
          <p:cNvSpPr/>
          <p:nvPr/>
        </p:nvSpPr>
        <p:spPr>
          <a:xfrm>
            <a:off x="392851" y="4708204"/>
            <a:ext cx="1462251" cy="61465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 cap="flat" cmpd="sng" algn="ctr">
            <a:solidFill>
              <a:schemeClr val="bg1">
                <a:lumMod val="50000"/>
              </a:schemeClr>
            </a:solidFill>
            <a:prstDash val="solid"/>
          </a:ln>
          <a:effectLst>
            <a:innerShdw blurRad="165100">
              <a:schemeClr val="bg1">
                <a:lumMod val="50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algn="ctr" eaLnBrk="0" latinLnBrk="0" hangingPunct="0">
              <a:spcBef>
                <a:spcPts val="1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500" spc="-1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Feature </a:t>
            </a:r>
          </a:p>
          <a:p>
            <a:pPr algn="ctr" eaLnBrk="0" latinLnBrk="0" hangingPunct="0">
              <a:spcBef>
                <a:spcPts val="1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500" spc="-1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Selection</a:t>
            </a:r>
            <a:endParaRPr lang="ko-KR" altLang="en-US" sz="1500" spc="-10" dirty="0">
              <a:solidFill>
                <a:srgbClr val="000000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6BC185F2-850F-E44F-80F8-BCAF24153169}"/>
              </a:ext>
            </a:extLst>
          </p:cNvPr>
          <p:cNvCxnSpPr>
            <a:stCxn id="52" idx="2"/>
            <a:endCxn id="53" idx="0"/>
          </p:cNvCxnSpPr>
          <p:nvPr/>
        </p:nvCxnSpPr>
        <p:spPr>
          <a:xfrm>
            <a:off x="1123977" y="3539600"/>
            <a:ext cx="0" cy="321448"/>
          </a:xfrm>
          <a:prstGeom prst="straightConnector1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  <a:round/>
            <a:headEnd type="none" w="med" len="med"/>
            <a:tailEnd type="stealth"/>
          </a:ln>
        </p:spPr>
      </p:cxnSp>
      <p:cxnSp>
        <p:nvCxnSpPr>
          <p:cNvPr id="57" name="직선 화살표 연결선 56">
            <a:extLst>
              <a:ext uri="{FF2B5EF4-FFF2-40B4-BE49-F238E27FC236}">
                <a16:creationId xmlns:a16="http://schemas.microsoft.com/office/drawing/2014/main" id="{48379475-EE63-9D4F-942F-CF21DEDA56E4}"/>
              </a:ext>
            </a:extLst>
          </p:cNvPr>
          <p:cNvCxnSpPr>
            <a:stCxn id="53" idx="2"/>
            <a:endCxn id="54" idx="0"/>
          </p:cNvCxnSpPr>
          <p:nvPr/>
        </p:nvCxnSpPr>
        <p:spPr>
          <a:xfrm>
            <a:off x="1123977" y="4475704"/>
            <a:ext cx="0" cy="232500"/>
          </a:xfrm>
          <a:prstGeom prst="straightConnector1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  <a:round/>
            <a:headEnd type="none" w="med" len="med"/>
            <a:tailEnd type="stealth"/>
          </a:ln>
        </p:spPr>
      </p:cxnSp>
      <p:cxnSp>
        <p:nvCxnSpPr>
          <p:cNvPr id="61" name="직선 화살표 연결선 60">
            <a:extLst>
              <a:ext uri="{FF2B5EF4-FFF2-40B4-BE49-F238E27FC236}">
                <a16:creationId xmlns:a16="http://schemas.microsoft.com/office/drawing/2014/main" id="{078551AE-C894-3A42-9D31-E2A1360570DE}"/>
              </a:ext>
            </a:extLst>
          </p:cNvPr>
          <p:cNvCxnSpPr>
            <a:stCxn id="54" idx="2"/>
            <a:endCxn id="43" idx="0"/>
          </p:cNvCxnSpPr>
          <p:nvPr/>
        </p:nvCxnSpPr>
        <p:spPr>
          <a:xfrm>
            <a:off x="1123977" y="5322860"/>
            <a:ext cx="0" cy="337924"/>
          </a:xfrm>
          <a:prstGeom prst="straightConnector1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  <a:round/>
            <a:headEnd type="none" w="med" len="med"/>
            <a:tailEnd type="stealth"/>
          </a:ln>
        </p:spPr>
      </p:cxn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CCDC0D39-00B2-F24B-BCA5-7F6628F338A0}"/>
              </a:ext>
            </a:extLst>
          </p:cNvPr>
          <p:cNvSpPr/>
          <p:nvPr/>
        </p:nvSpPr>
        <p:spPr bwMode="auto">
          <a:xfrm>
            <a:off x="1120480" y="5432095"/>
            <a:ext cx="231984" cy="86554"/>
          </a:xfrm>
          <a:prstGeom prst="rect">
            <a:avLst/>
          </a:prstGeom>
          <a:noFill/>
          <a:ln w="3175">
            <a:noFill/>
            <a:prstDash val="dash"/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marL="0" marR="0" lvl="0" indent="0" algn="ctr" defTabSz="914400" rtl="0" eaLnBrk="1" fontAlgn="base" latinLnBrk="1" hangingPunct="1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05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05FA9A12-6F23-9B43-BA3F-EF54692638BE}"/>
              </a:ext>
            </a:extLst>
          </p:cNvPr>
          <p:cNvSpPr/>
          <p:nvPr/>
        </p:nvSpPr>
        <p:spPr bwMode="auto">
          <a:xfrm>
            <a:off x="287215" y="3717395"/>
            <a:ext cx="1666530" cy="1727829"/>
          </a:xfrm>
          <a:prstGeom prst="rect">
            <a:avLst/>
          </a:prstGeom>
          <a:solidFill>
            <a:schemeClr val="accent2">
              <a:lumMod val="50000"/>
              <a:alpha val="10000"/>
            </a:schemeClr>
          </a:solidFill>
          <a:ln w="22225">
            <a:solidFill>
              <a:schemeClr val="accent2">
                <a:lumMod val="50000"/>
              </a:schemeClr>
            </a:solidFill>
            <a:prstDash val="sysDash"/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marL="0" marR="0" lvl="0" indent="0" algn="ctr" defTabSz="914400" rtl="0" eaLnBrk="1" fontAlgn="base" latinLnBrk="1" hangingPunct="1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0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B97698C2-6AE4-A641-8865-0B74D3779819}"/>
              </a:ext>
            </a:extLst>
          </p:cNvPr>
          <p:cNvSpPr/>
          <p:nvPr/>
        </p:nvSpPr>
        <p:spPr>
          <a:xfrm>
            <a:off x="6681192" y="1393031"/>
            <a:ext cx="215905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77800" lvl="0" indent="-177800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altLang="ko-KR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Key features screening</a:t>
            </a:r>
            <a:endParaRPr lang="en-US" altLang="ko-KR" b="0" dirty="0">
              <a:solidFill>
                <a:srgbClr val="0000CC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4" name="모서리가 둥근 직사각형 33">
            <a:extLst>
              <a:ext uri="{FF2B5EF4-FFF2-40B4-BE49-F238E27FC236}">
                <a16:creationId xmlns:a16="http://schemas.microsoft.com/office/drawing/2014/main" id="{E4CF00A7-A226-3D45-8B9D-3CBD4639E452}"/>
              </a:ext>
            </a:extLst>
          </p:cNvPr>
          <p:cNvSpPr/>
          <p:nvPr/>
        </p:nvSpPr>
        <p:spPr>
          <a:xfrm>
            <a:off x="2570341" y="2358091"/>
            <a:ext cx="6869223" cy="939740"/>
          </a:xfrm>
          <a:prstGeom prst="roundRect">
            <a:avLst>
              <a:gd name="adj" fmla="val 1324"/>
            </a:avLst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7200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algn="ctr" fontAlgn="ctr"/>
            <a:endParaRPr lang="en-US" altLang="ko-KR" sz="1500" i="1" dirty="0">
              <a:solidFill>
                <a:prstClr val="black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5" name="모서리가 둥근 직사각형 44">
            <a:extLst>
              <a:ext uri="{FF2B5EF4-FFF2-40B4-BE49-F238E27FC236}">
                <a16:creationId xmlns:a16="http://schemas.microsoft.com/office/drawing/2014/main" id="{D9282715-C885-9A46-8084-37BB5E162960}"/>
              </a:ext>
            </a:extLst>
          </p:cNvPr>
          <p:cNvSpPr/>
          <p:nvPr/>
        </p:nvSpPr>
        <p:spPr>
          <a:xfrm>
            <a:off x="2570342" y="3432699"/>
            <a:ext cx="6869222" cy="2727956"/>
          </a:xfrm>
          <a:prstGeom prst="roundRect">
            <a:avLst>
              <a:gd name="adj" fmla="val 1324"/>
            </a:avLst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7200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algn="ctr" fontAlgn="ctr"/>
            <a:endParaRPr lang="en-US" altLang="ko-KR" sz="1500" dirty="0">
              <a:solidFill>
                <a:prstClr val="black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DBC789D9-E544-844B-97A0-6FB1CF06010A}"/>
              </a:ext>
            </a:extLst>
          </p:cNvPr>
          <p:cNvSpPr txBox="1"/>
          <p:nvPr/>
        </p:nvSpPr>
        <p:spPr>
          <a:xfrm>
            <a:off x="2648744" y="3424347"/>
            <a:ext cx="6810172" cy="36045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fontAlgn="ctr">
              <a:lnSpc>
                <a:spcPct val="120000"/>
              </a:lnSpc>
            </a:pPr>
            <a:r>
              <a:rPr lang="en-US" altLang="ko-KR" sz="15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Feature Selection 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6F5D5EC4-26B7-8A4D-B544-9DDC62944658}"/>
              </a:ext>
            </a:extLst>
          </p:cNvPr>
          <p:cNvSpPr txBox="1"/>
          <p:nvPr/>
        </p:nvSpPr>
        <p:spPr>
          <a:xfrm>
            <a:off x="2679332" y="2369638"/>
            <a:ext cx="6810172" cy="91409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0" algn="ctr" fontAlgn="ctr"/>
            <a:r>
              <a:rPr lang="en-US" altLang="ko-KR" sz="15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Feature Creation</a:t>
            </a:r>
          </a:p>
          <a:p>
            <a:pPr fontAlgn="ctr">
              <a:lnSpc>
                <a:spcPct val="120000"/>
              </a:lnSpc>
            </a:pPr>
            <a:endParaRPr kumimoji="1" lang="en-US" altLang="ko-KR" sz="400" b="0" u="sng" dirty="0"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  <a:p>
            <a:pPr marL="171450" indent="-171450" fontAlgn="ctr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b="0" u="sng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Consolidation of related features</a:t>
            </a:r>
            <a:r>
              <a:rPr kumimoji="1"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 (Total space : Ground floor, Basement, ..)</a:t>
            </a:r>
          </a:p>
          <a:p>
            <a:pPr marL="171450" indent="-171450" fontAlgn="ctr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Creation of </a:t>
            </a:r>
            <a:r>
              <a:rPr lang="en-US" altLang="ko-KR" b="0" u="sng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meaningful period</a:t>
            </a:r>
            <a:r>
              <a:rPr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 features (Age of house, Age of remodeled)</a:t>
            </a:r>
            <a:endParaRPr kumimoji="1" lang="ko-KR" altLang="en-US" b="0" dirty="0"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sp>
        <p:nvSpPr>
          <p:cNvPr id="67" name="모서리가 둥근 직사각형 66">
            <a:extLst>
              <a:ext uri="{FF2B5EF4-FFF2-40B4-BE49-F238E27FC236}">
                <a16:creationId xmlns:a16="http://schemas.microsoft.com/office/drawing/2014/main" id="{2CB57CBF-25F3-1E44-90C3-E09C5BA19046}"/>
              </a:ext>
            </a:extLst>
          </p:cNvPr>
          <p:cNvSpPr/>
          <p:nvPr/>
        </p:nvSpPr>
        <p:spPr>
          <a:xfrm>
            <a:off x="2754211" y="4194805"/>
            <a:ext cx="2094333" cy="1794692"/>
          </a:xfrm>
          <a:prstGeom prst="roundRect">
            <a:avLst>
              <a:gd name="adj" fmla="val 1324"/>
            </a:avLst>
          </a:prstGeom>
          <a:solidFill>
            <a:schemeClr val="accent1">
              <a:lumMod val="20000"/>
              <a:lumOff val="80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7200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algn="ctr" fontAlgn="ctr"/>
            <a:endParaRPr lang="en-US" altLang="ko-KR" sz="1500" dirty="0">
              <a:solidFill>
                <a:prstClr val="black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9" name="모서리가 둥근 직사각형 68">
            <a:extLst>
              <a:ext uri="{FF2B5EF4-FFF2-40B4-BE49-F238E27FC236}">
                <a16:creationId xmlns:a16="http://schemas.microsoft.com/office/drawing/2014/main" id="{EFF7A0AA-D2D1-B24F-83F8-7CB7CD343556}"/>
              </a:ext>
            </a:extLst>
          </p:cNvPr>
          <p:cNvSpPr/>
          <p:nvPr/>
        </p:nvSpPr>
        <p:spPr>
          <a:xfrm>
            <a:off x="4966679" y="4194805"/>
            <a:ext cx="2094333" cy="1794692"/>
          </a:xfrm>
          <a:prstGeom prst="roundRect">
            <a:avLst>
              <a:gd name="adj" fmla="val 1324"/>
            </a:avLst>
          </a:prstGeom>
          <a:solidFill>
            <a:schemeClr val="accent1">
              <a:lumMod val="20000"/>
              <a:lumOff val="80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7200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algn="ctr" fontAlgn="ctr"/>
            <a:endParaRPr lang="en-US" altLang="ko-KR" sz="1500" dirty="0">
              <a:solidFill>
                <a:prstClr val="black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2" name="모서리가 둥근 직사각형 71">
            <a:extLst>
              <a:ext uri="{FF2B5EF4-FFF2-40B4-BE49-F238E27FC236}">
                <a16:creationId xmlns:a16="http://schemas.microsoft.com/office/drawing/2014/main" id="{7E0839A7-D4A6-154C-B849-80FB585ABAA3}"/>
              </a:ext>
            </a:extLst>
          </p:cNvPr>
          <p:cNvSpPr/>
          <p:nvPr/>
        </p:nvSpPr>
        <p:spPr>
          <a:xfrm>
            <a:off x="7179147" y="4194805"/>
            <a:ext cx="2094333" cy="1794692"/>
          </a:xfrm>
          <a:prstGeom prst="roundRect">
            <a:avLst>
              <a:gd name="adj" fmla="val 1324"/>
            </a:avLst>
          </a:prstGeom>
          <a:solidFill>
            <a:schemeClr val="accent1">
              <a:lumMod val="20000"/>
              <a:lumOff val="80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7200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algn="ctr" fontAlgn="ctr"/>
            <a:endParaRPr lang="en-US" altLang="ko-KR" sz="1500" dirty="0">
              <a:solidFill>
                <a:prstClr val="black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FB15AE9-66C2-134F-89FF-3F5EAB0974CD}"/>
              </a:ext>
            </a:extLst>
          </p:cNvPr>
          <p:cNvSpPr/>
          <p:nvPr/>
        </p:nvSpPr>
        <p:spPr>
          <a:xfrm>
            <a:off x="2720752" y="4205488"/>
            <a:ext cx="2073003" cy="4055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ctr">
              <a:lnSpc>
                <a:spcPct val="150000"/>
              </a:lnSpc>
            </a:pPr>
            <a:r>
              <a:rPr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➀  </a:t>
            </a:r>
            <a:r>
              <a:rPr lang="en-US" altLang="ko-KR" b="0" u="sng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Subset Selection</a:t>
            </a: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7656C33D-89CC-8249-868B-B83DE9780F22}"/>
              </a:ext>
            </a:extLst>
          </p:cNvPr>
          <p:cNvSpPr/>
          <p:nvPr/>
        </p:nvSpPr>
        <p:spPr>
          <a:xfrm>
            <a:off x="4897216" y="4205488"/>
            <a:ext cx="2108012" cy="4055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ctr">
              <a:lnSpc>
                <a:spcPct val="150000"/>
              </a:lnSpc>
            </a:pPr>
            <a:r>
              <a:rPr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➁  </a:t>
            </a:r>
            <a:r>
              <a:rPr lang="en-US" altLang="ko-KR" b="0" u="sng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Lasso Penalization</a:t>
            </a: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D8ED86B3-0186-AF4F-BC08-B7056374A590}"/>
              </a:ext>
            </a:extLst>
          </p:cNvPr>
          <p:cNvSpPr/>
          <p:nvPr/>
        </p:nvSpPr>
        <p:spPr>
          <a:xfrm>
            <a:off x="7121944" y="4205488"/>
            <a:ext cx="2223544" cy="4055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ctr">
              <a:lnSpc>
                <a:spcPct val="150000"/>
              </a:lnSpc>
            </a:pPr>
            <a:r>
              <a:rPr lang="en-US" altLang="ko-KR" b="0" dirty="0">
                <a:latin typeface="Tahoma" panose="020B0604030504040204" pitchFamily="34" charset="0"/>
                <a:cs typeface="Tahoma" panose="020B0604030504040204" pitchFamily="34" charset="0"/>
              </a:rPr>
              <a:t>➂ </a:t>
            </a:r>
            <a:r>
              <a:rPr lang="en-US" altLang="ko-KR" b="0" u="sng" dirty="0">
                <a:latin typeface="Tahoma" panose="020B0604030504040204" pitchFamily="34" charset="0"/>
                <a:cs typeface="Tahoma" panose="020B0604030504040204" pitchFamily="34" charset="0"/>
              </a:rPr>
              <a:t>Feature importance</a:t>
            </a:r>
            <a:endParaRPr lang="en-US" altLang="ko-KR" b="0" u="sng" dirty="0"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8D24862-1A01-4F4E-9A66-7662018D9A8C}"/>
              </a:ext>
            </a:extLst>
          </p:cNvPr>
          <p:cNvSpPr/>
          <p:nvPr/>
        </p:nvSpPr>
        <p:spPr>
          <a:xfrm>
            <a:off x="2789204" y="4705822"/>
            <a:ext cx="2091788" cy="1045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fontAlgn="ctr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1300" dirty="0">
                <a:latin typeface="Tahoma" panose="020B0604030504040204" pitchFamily="34" charset="0"/>
                <a:cs typeface="Tahoma" panose="020B0604030504040204" pitchFamily="34" charset="0"/>
              </a:rPr>
              <a:t>8 Stepwise cases </a:t>
            </a:r>
            <a:br>
              <a:rPr lang="en-US" altLang="ko-KR" sz="1300" b="0" dirty="0">
                <a:latin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sz="1300" b="0" dirty="0">
                <a:latin typeface="Tahoma" panose="020B0604030504040204" pitchFamily="34" charset="0"/>
                <a:cs typeface="Tahoma" panose="020B0604030504040204" pitchFamily="34" charset="0"/>
              </a:rPr>
              <a:t>(AIC/BIC &amp; </a:t>
            </a:r>
            <a:br>
              <a:rPr lang="en-US" altLang="ko-KR" sz="1300" b="0" dirty="0">
                <a:latin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sz="1300" b="0" dirty="0">
                <a:latin typeface="Tahoma" panose="020B0604030504040204" pitchFamily="34" charset="0"/>
                <a:cs typeface="Tahoma" panose="020B0604030504040204" pitchFamily="34" charset="0"/>
              </a:rPr>
              <a:t>Forward/Backward, ..)</a:t>
            </a:r>
          </a:p>
          <a:p>
            <a:pPr marL="171450" indent="-171450" fontAlgn="ctr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C00000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76 features</a:t>
            </a:r>
            <a:r>
              <a:rPr lang="en-US" altLang="ko-KR" sz="1300" b="0" dirty="0">
                <a:latin typeface="Tahoma" panose="020B0604030504040204" pitchFamily="34" charset="0"/>
                <a:cs typeface="Tahoma" panose="020B0604030504040204" pitchFamily="34" charset="0"/>
              </a:rPr>
              <a:t> selected</a:t>
            </a:r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8579C67A-E9D3-0E4A-B2BE-A9CB3D8628E1}"/>
              </a:ext>
            </a:extLst>
          </p:cNvPr>
          <p:cNvSpPr/>
          <p:nvPr/>
        </p:nvSpPr>
        <p:spPr>
          <a:xfrm>
            <a:off x="4969224" y="4705822"/>
            <a:ext cx="2091788" cy="8861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fontAlgn="ctr">
              <a:lnSpc>
                <a:spcPct val="12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ko-KR" sz="1300" dirty="0">
                <a:latin typeface="Tahoma" panose="020B0604030504040204" pitchFamily="34" charset="0"/>
                <a:cs typeface="Tahoma" panose="020B0604030504040204" pitchFamily="34" charset="0"/>
              </a:rPr>
              <a:t>Regularization</a:t>
            </a:r>
            <a:br>
              <a:rPr lang="en-US" altLang="ko-KR" sz="1300" dirty="0">
                <a:latin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sz="1300" b="0" dirty="0">
                <a:latin typeface="Tahoma" panose="020B0604030504040204" pitchFamily="34" charset="0"/>
                <a:cs typeface="Tahoma" panose="020B0604030504040204" pitchFamily="34" charset="0"/>
              </a:rPr>
              <a:t>(best lambda : 0.01)</a:t>
            </a:r>
          </a:p>
          <a:p>
            <a:pPr marL="171450" indent="-171450" fontAlgn="ctr">
              <a:lnSpc>
                <a:spcPct val="12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C00000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42 features </a:t>
            </a:r>
            <a:r>
              <a:rPr lang="en-US" altLang="ko-KR" sz="1300" b="0" dirty="0">
                <a:latin typeface="Tahoma" panose="020B0604030504040204" pitchFamily="34" charset="0"/>
                <a:cs typeface="Tahoma" panose="020B0604030504040204" pitchFamily="34" charset="0"/>
              </a:rPr>
              <a:t>selected</a:t>
            </a:r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E7CA6AFB-7502-3440-8BD5-033708497E07}"/>
              </a:ext>
            </a:extLst>
          </p:cNvPr>
          <p:cNvSpPr/>
          <p:nvPr/>
        </p:nvSpPr>
        <p:spPr>
          <a:xfrm>
            <a:off x="7179147" y="4705822"/>
            <a:ext cx="2091788" cy="1138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fontAlgn="ctr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1300" dirty="0">
                <a:latin typeface="Tahoma" panose="020B0604030504040204" pitchFamily="34" charset="0"/>
                <a:cs typeface="Tahoma" panose="020B0604030504040204" pitchFamily="34" charset="0"/>
              </a:rPr>
              <a:t>6 Algorithms</a:t>
            </a:r>
            <a:br>
              <a:rPr lang="en-US" altLang="ko-KR" sz="1300" dirty="0">
                <a:latin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sz="1300" b="0" dirty="0">
                <a:latin typeface="Tahoma" panose="020B0604030504040204" pitchFamily="34" charset="0"/>
                <a:cs typeface="Tahoma" panose="020B0604030504040204" pitchFamily="34" charset="0"/>
              </a:rPr>
              <a:t>(SVM, </a:t>
            </a:r>
            <a:r>
              <a:rPr lang="en-US" altLang="ko-KR" sz="1300" b="0" dirty="0" err="1">
                <a:latin typeface="Tahoma" panose="020B0604030504040204" pitchFamily="34" charset="0"/>
                <a:cs typeface="Tahoma" panose="020B0604030504040204" pitchFamily="34" charset="0"/>
              </a:rPr>
              <a:t>mRMR</a:t>
            </a:r>
            <a:r>
              <a:rPr lang="en-US" altLang="ko-KR" sz="1300" b="0" dirty="0">
                <a:latin typeface="Tahoma" panose="020B0604030504040204" pitchFamily="34" charset="0"/>
                <a:cs typeface="Tahoma" panose="020B0604030504040204" pitchFamily="34" charset="0"/>
              </a:rPr>
              <a:t>, RF, ..)</a:t>
            </a:r>
          </a:p>
          <a:p>
            <a:pPr marL="171450" indent="-171450" fontAlgn="ctr">
              <a:lnSpc>
                <a:spcPct val="12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C00000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Feature grouping </a:t>
            </a:r>
            <a:r>
              <a:rPr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by Importance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74F025B-8105-604C-B342-3B34DA462C18}"/>
              </a:ext>
            </a:extLst>
          </p:cNvPr>
          <p:cNvSpPr txBox="1"/>
          <p:nvPr/>
        </p:nvSpPr>
        <p:spPr>
          <a:xfrm>
            <a:off x="2720752" y="3756467"/>
            <a:ext cx="5400600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71450" indent="-171450" fontAlgn="ctr">
              <a:buFont typeface="Wingdings" pitchFamily="2" charset="2"/>
              <a:buChar char="ü"/>
            </a:pPr>
            <a:r>
              <a:rPr kumimoji="1" lang="en-US" altLang="ko-KR" b="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Selection from 174 features (Including </a:t>
            </a:r>
            <a:r>
              <a:rPr kumimoji="1" lang="en-US" altLang="ko-KR" b="0" i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dummified</a:t>
            </a:r>
            <a:r>
              <a:rPr kumimoji="1" lang="en-US" altLang="ko-KR" b="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variables) </a:t>
            </a:r>
            <a:endParaRPr kumimoji="1" lang="ko-KR" altLang="en-US" b="0" i="1" dirty="0"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pic>
        <p:nvPicPr>
          <p:cNvPr id="68" name="Picture 2" descr="C:\Users\wslee\Pictures\1328613850_8.png">
            <a:hlinkClick r:id="rId2" action="ppaction://hlinksldjump"/>
            <a:extLst>
              <a:ext uri="{FF2B5EF4-FFF2-40B4-BE49-F238E27FC236}">
                <a16:creationId xmlns:a16="http://schemas.microsoft.com/office/drawing/2014/main" id="{684F0854-5979-2E44-85A6-5D7B39CF53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flipH="1">
            <a:off x="9013970" y="3529481"/>
            <a:ext cx="360000" cy="360000"/>
          </a:xfrm>
          <a:prstGeom prst="rect">
            <a:avLst/>
          </a:prstGeom>
          <a:noFill/>
        </p:spPr>
      </p:pic>
      <p:pic>
        <p:nvPicPr>
          <p:cNvPr id="70" name="Picture 2" descr="C:\Users\wslee\Pictures\1328613850_8.png">
            <a:hlinkClick r:id="rId4" action="ppaction://hlinksldjump"/>
            <a:extLst>
              <a:ext uri="{FF2B5EF4-FFF2-40B4-BE49-F238E27FC236}">
                <a16:creationId xmlns:a16="http://schemas.microsoft.com/office/drawing/2014/main" id="{97035A4F-23AD-D04D-B7EB-80B81EEDC2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flipH="1">
            <a:off x="9013970" y="2384924"/>
            <a:ext cx="360000" cy="360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7261945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DC5423-B1FF-9D47-8F8A-87FE9DCAE6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4BEB48F-B7EB-46C9-A9CE-1654B881328A}" type="slidenum">
              <a:rPr kumimoji="1" lang="ko-KR" altLang="en-US" sz="10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pPr marL="0" marR="0" lvl="0" indent="0" algn="ct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r>
              <a:rPr kumimoji="1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ko-KR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en-US" altLang="ko-KR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page</a:t>
            </a:r>
            <a:endParaRPr kumimoji="1" lang="ko-KR" altLang="en-US" sz="1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71695FF1-CB6A-2B44-9BDF-233890B247D8}"/>
              </a:ext>
            </a:extLst>
          </p:cNvPr>
          <p:cNvGrpSpPr/>
          <p:nvPr/>
        </p:nvGrpSpPr>
        <p:grpSpPr>
          <a:xfrm>
            <a:off x="-108739" y="0"/>
            <a:ext cx="10087467" cy="6858000"/>
            <a:chOff x="-63498" y="0"/>
            <a:chExt cx="6984998" cy="5143500"/>
          </a:xfrm>
        </p:grpSpPr>
        <p:sp>
          <p:nvSpPr>
            <p:cNvPr id="6" name="직사각형 238">
              <a:extLst>
                <a:ext uri="{FF2B5EF4-FFF2-40B4-BE49-F238E27FC236}">
                  <a16:creationId xmlns:a16="http://schemas.microsoft.com/office/drawing/2014/main" id="{DC22D943-60AC-6942-8D91-F287572C73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0"/>
              <a:ext cx="6858000" cy="5143500"/>
            </a:xfrm>
            <a:prstGeom prst="rect">
              <a:avLst/>
            </a:prstGeom>
            <a:solidFill>
              <a:srgbClr val="000000">
                <a:alpha val="79999"/>
              </a:srgbClr>
            </a:solidFill>
            <a:ln w="28575" algn="ctr">
              <a:noFill/>
              <a:round/>
              <a:headEnd/>
              <a:tailEnd/>
            </a:ln>
          </p:spPr>
          <p:txBody>
            <a:bodyPr lIns="31798" tIns="31798" rIns="31798" bIns="31798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marL="0" marR="0" lvl="0" indent="0" algn="ctr" defTabSz="914135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Rix고딕 B" pitchFamily="18" charset="-127"/>
                <a:cs typeface="+mn-cs"/>
              </a:endParaRPr>
            </a:p>
          </p:txBody>
        </p:sp>
        <p:pic>
          <p:nvPicPr>
            <p:cNvPr id="7" name="Picture 2" descr="\\10.250.177.62\###   개별 제안팀   ###\### Design Library ###\400. 제안설명회작업 Library\470. 제안설명회 PD작업\[11_09_06]우체국금융 단말장비\pop.png">
              <a:extLst>
                <a:ext uri="{FF2B5EF4-FFF2-40B4-BE49-F238E27FC236}">
                  <a16:creationId xmlns:a16="http://schemas.microsoft.com/office/drawing/2014/main" id="{A0DEED65-5BB8-4143-A011-7B4B84AE388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/>
            <a:srcRect l="1071" r="1088" b="1890"/>
            <a:stretch/>
          </p:blipFill>
          <p:spPr bwMode="auto">
            <a:xfrm>
              <a:off x="-63498" y="171450"/>
              <a:ext cx="6984998" cy="49720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4" name="제목 154">
            <a:extLst>
              <a:ext uri="{FF2B5EF4-FFF2-40B4-BE49-F238E27FC236}">
                <a16:creationId xmlns:a16="http://schemas.microsoft.com/office/drawing/2014/main" id="{674B3A11-2985-5942-BFC2-453A9E92E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464" y="49851"/>
            <a:ext cx="9241373" cy="415492"/>
          </a:xfrm>
          <a:noFill/>
          <a:ln w="9525">
            <a:noFill/>
            <a:miter lim="800000"/>
            <a:headEnd/>
            <a:tailEnd/>
          </a:ln>
        </p:spPr>
        <p:txBody>
          <a:bodyPr wrap="square" lIns="106674" tIns="53337" rIns="106674" bIns="53337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[Back-up] Feature Creation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1" name="실행 단추: 홈 1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7A146080-E052-794F-923B-EB2C620709EB}"/>
              </a:ext>
            </a:extLst>
          </p:cNvPr>
          <p:cNvSpPr/>
          <p:nvPr/>
        </p:nvSpPr>
        <p:spPr bwMode="auto">
          <a:xfrm>
            <a:off x="9381208" y="54986"/>
            <a:ext cx="360324" cy="360000"/>
          </a:xfrm>
          <a:prstGeom prst="actionButtonHome">
            <a:avLst/>
          </a:prstGeom>
          <a:gradFill rotWithShape="1">
            <a:gsLst>
              <a:gs pos="0">
                <a:srgbClr val="EAEAEA"/>
              </a:gs>
              <a:gs pos="50000">
                <a:srgbClr val="EAEAEA">
                  <a:gamma/>
                  <a:tint val="54118"/>
                  <a:invGamma/>
                </a:srgbClr>
              </a:gs>
              <a:gs pos="100000">
                <a:srgbClr val="EAEAEA"/>
              </a:gs>
            </a:gsLst>
            <a:lin ang="0" scaled="1"/>
          </a:gradFill>
          <a:ln w="6350">
            <a:solidFill>
              <a:srgbClr val="969696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36000" tIns="36000" rIns="36000" bIns="36000" rtlCol="0" anchor="ctr"/>
          <a:lstStyle/>
          <a:p>
            <a:pPr marL="0" marR="0" lvl="0" indent="0" algn="ctr" defTabSz="914400" rtl="0" eaLnBrk="1" fontAlgn="base" latinLnBrk="1" hangingPunct="1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0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6EE2C0C-D6DD-594A-8783-2C2D7471D67D}"/>
              </a:ext>
            </a:extLst>
          </p:cNvPr>
          <p:cNvSpPr/>
          <p:nvPr/>
        </p:nvSpPr>
        <p:spPr>
          <a:xfrm>
            <a:off x="380775" y="836712"/>
            <a:ext cx="9072725" cy="5544616"/>
          </a:xfrm>
          <a:prstGeom prst="rect">
            <a:avLst/>
          </a:prstGeom>
          <a:solidFill>
            <a:schemeClr val="bg1"/>
          </a:solidFill>
          <a:ln w="60325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ko-KR" altLang="en-US" dirty="0">
              <a:solidFill>
                <a:prstClr val="black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580C07C-F272-F842-8F0F-426CCABBA107}"/>
              </a:ext>
            </a:extLst>
          </p:cNvPr>
          <p:cNvSpPr/>
          <p:nvPr/>
        </p:nvSpPr>
        <p:spPr>
          <a:xfrm>
            <a:off x="684076" y="1023234"/>
            <a:ext cx="8625408" cy="1508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fontAlgn="ctr">
              <a:lnSpc>
                <a:spcPct val="140000"/>
              </a:lnSpc>
              <a:spcBef>
                <a:spcPts val="600"/>
              </a:spcBef>
              <a:buFont typeface="Wingdings" pitchFamily="2" charset="2"/>
              <a:buChar char="v"/>
            </a:pPr>
            <a:r>
              <a:rPr lang="en-US" altLang="ko-KR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Creation of Features</a:t>
            </a:r>
            <a:endParaRPr lang="en-US" altLang="ko-KR" sz="1600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625475" lvl="2" indent="-312738" fontAlgn="ctr">
              <a:lnSpc>
                <a:spcPct val="130000"/>
              </a:lnSpc>
              <a:spcBef>
                <a:spcPts val="600"/>
              </a:spcBef>
              <a:buFontTx/>
              <a:buChar char="-"/>
            </a:pPr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House space feature consolidation  </a:t>
            </a: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(features deleted after consolidation)</a:t>
            </a:r>
          </a:p>
          <a:p>
            <a:pPr marL="312737" lvl="2" fontAlgn="ctr">
              <a:lnSpc>
                <a:spcPct val="130000"/>
              </a:lnSpc>
              <a:spcBef>
                <a:spcPts val="600"/>
              </a:spcBef>
            </a:pP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*  </a:t>
            </a:r>
            <a:r>
              <a:rPr lang="en-US" altLang="ko-KR" b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Tot.Space</a:t>
            </a: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(New Feature)  =   </a:t>
            </a:r>
            <a:r>
              <a:rPr lang="en-US" altLang="ko-KR" b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TotalBsmtSF</a:t>
            </a: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+ </a:t>
            </a:r>
            <a:r>
              <a:rPr lang="en-US" altLang="ko-KR" b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GrLivArea</a:t>
            </a: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+ </a:t>
            </a:r>
            <a:r>
              <a:rPr lang="en-US" altLang="ko-KR" b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GarageArea</a:t>
            </a:r>
            <a:endParaRPr lang="en-US" altLang="ko-KR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12737" lvl="2" fontAlgn="ctr">
              <a:lnSpc>
                <a:spcPct val="130000"/>
              </a:lnSpc>
              <a:spcBef>
                <a:spcPts val="600"/>
              </a:spcBef>
            </a:pPr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</a:t>
            </a:r>
          </a:p>
        </p:txBody>
      </p:sp>
      <p:graphicFrame>
        <p:nvGraphicFramePr>
          <p:cNvPr id="22" name="Table 1">
            <a:extLst>
              <a:ext uri="{FF2B5EF4-FFF2-40B4-BE49-F238E27FC236}">
                <a16:creationId xmlns:a16="http://schemas.microsoft.com/office/drawing/2014/main" id="{E93836D2-2415-EF44-A27E-4363AD48E0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5463857"/>
              </p:ext>
            </p:extLst>
          </p:nvPr>
        </p:nvGraphicFramePr>
        <p:xfrm>
          <a:off x="2254792" y="2658065"/>
          <a:ext cx="5722544" cy="1524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861272">
                  <a:extLst>
                    <a:ext uri="{9D8B030D-6E8A-4147-A177-3AD203B41FA5}">
                      <a16:colId xmlns:a16="http://schemas.microsoft.com/office/drawing/2014/main" val="1380250341"/>
                    </a:ext>
                  </a:extLst>
                </a:gridCol>
                <a:gridCol w="2861272">
                  <a:extLst>
                    <a:ext uri="{9D8B030D-6E8A-4147-A177-3AD203B41FA5}">
                      <a16:colId xmlns:a16="http://schemas.microsoft.com/office/drawing/2014/main" val="3302040488"/>
                    </a:ext>
                  </a:extLst>
                </a:gridCol>
              </a:tblGrid>
              <a:tr h="25813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variable</a:t>
                      </a: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correlation (w/ </a:t>
                      </a:r>
                      <a:r>
                        <a:rPr lang="en-US" sz="1400" dirty="0" err="1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SalePrice</a:t>
                      </a:r>
                      <a:r>
                        <a:rPr lang="en-US" sz="14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5030559"/>
                  </a:ext>
                </a:extLst>
              </a:tr>
              <a:tr h="258137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err="1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Tot.Space</a:t>
                      </a:r>
                      <a:endParaRPr lang="en-US" sz="1400" b="1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C00000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0.8528168</a:t>
                      </a: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87529139"/>
                  </a:ext>
                </a:extLst>
              </a:tr>
              <a:tr h="25813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TotalBsmtSF</a:t>
                      </a:r>
                      <a:endParaRPr lang="en-US" sz="14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0.6473571</a:t>
                      </a: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71771705"/>
                  </a:ext>
                </a:extLst>
              </a:tr>
              <a:tr h="25813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GrLivArea</a:t>
                      </a:r>
                      <a:endParaRPr lang="en-US" sz="14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0.7250041</a:t>
                      </a: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8850416"/>
                  </a:ext>
                </a:extLst>
              </a:tr>
              <a:tr h="25813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GarageArea</a:t>
                      </a:r>
                      <a:endParaRPr lang="en-US" sz="14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0.6575029</a:t>
                      </a: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4530937"/>
                  </a:ext>
                </a:extLst>
              </a:tr>
            </a:tbl>
          </a:graphicData>
        </a:graphic>
      </p:graphicFrame>
      <p:sp>
        <p:nvSpPr>
          <p:cNvPr id="3" name="직사각형 2">
            <a:extLst>
              <a:ext uri="{FF2B5EF4-FFF2-40B4-BE49-F238E27FC236}">
                <a16:creationId xmlns:a16="http://schemas.microsoft.com/office/drawing/2014/main" id="{D76B486A-77A7-194F-9E97-1168A41CE014}"/>
              </a:ext>
            </a:extLst>
          </p:cNvPr>
          <p:cNvSpPr/>
          <p:nvPr/>
        </p:nvSpPr>
        <p:spPr>
          <a:xfrm>
            <a:off x="1858748" y="2192382"/>
            <a:ext cx="5220580" cy="3715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ko-KR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※ Verification (Check for the Correlation with Y) 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4EA7D4F-8AEA-AE49-BEAC-D03ACEAEA6D3}"/>
              </a:ext>
            </a:extLst>
          </p:cNvPr>
          <p:cNvSpPr/>
          <p:nvPr/>
        </p:nvSpPr>
        <p:spPr>
          <a:xfrm>
            <a:off x="1172580" y="4277707"/>
            <a:ext cx="6006516" cy="3724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12737" lvl="2" fontAlgn="ctr">
              <a:lnSpc>
                <a:spcPct val="130000"/>
              </a:lnSpc>
              <a:spcBef>
                <a:spcPts val="600"/>
              </a:spcBef>
            </a:pPr>
            <a:r>
              <a:rPr lang="en-US" altLang="ko-KR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*  Porch = </a:t>
            </a:r>
            <a:r>
              <a:rPr lang="en-US" altLang="ko-KR" b="0" dirty="0" err="1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OpenPorch</a:t>
            </a:r>
            <a:r>
              <a:rPr lang="en-US" altLang="ko-KR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+ </a:t>
            </a:r>
            <a:r>
              <a:rPr lang="en-US" altLang="ko-KR" b="0" dirty="0" err="1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EnclosedPorch</a:t>
            </a:r>
            <a:r>
              <a:rPr lang="en-US" altLang="ko-KR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+ X3SsnPorch + </a:t>
            </a:r>
            <a:r>
              <a:rPr lang="en-US" altLang="ko-KR" b="0" dirty="0" err="1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ScreenPorch</a:t>
            </a:r>
            <a:endParaRPr lang="en-US" altLang="ko-KR" b="0" dirty="0">
              <a:solidFill>
                <a:prstClr val="black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184A2857-EAB7-7747-B15E-F1D3D9936F60}"/>
              </a:ext>
            </a:extLst>
          </p:cNvPr>
          <p:cNvSpPr/>
          <p:nvPr/>
        </p:nvSpPr>
        <p:spPr>
          <a:xfrm>
            <a:off x="684076" y="4880240"/>
            <a:ext cx="7221252" cy="3724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25475" lvl="2" indent="-312738" fontAlgn="ctr">
              <a:lnSpc>
                <a:spcPct val="130000"/>
              </a:lnSpc>
              <a:spcBef>
                <a:spcPts val="600"/>
              </a:spcBef>
              <a:buFontTx/>
              <a:buChar char="-"/>
            </a:pPr>
            <a:r>
              <a:rPr lang="en-US" altLang="ko-KR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Period Feature creation </a:t>
            </a: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(features deleted after creation)</a:t>
            </a:r>
            <a:endParaRPr lang="en-US" altLang="ko-KR" b="0" dirty="0">
              <a:solidFill>
                <a:prstClr val="black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4B6B38E9-D8CE-3D4E-A94B-9A18DB5B8623}"/>
              </a:ext>
            </a:extLst>
          </p:cNvPr>
          <p:cNvSpPr/>
          <p:nvPr/>
        </p:nvSpPr>
        <p:spPr>
          <a:xfrm>
            <a:off x="1172580" y="5255854"/>
            <a:ext cx="6994720" cy="72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12737" lvl="2" fontAlgn="ctr">
              <a:lnSpc>
                <a:spcPct val="130000"/>
              </a:lnSpc>
              <a:spcBef>
                <a:spcPts val="600"/>
              </a:spcBef>
            </a:pPr>
            <a:r>
              <a:rPr lang="en-US" altLang="ko-KR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*  House Age  </a:t>
            </a:r>
            <a:r>
              <a:rPr lang="en-US" altLang="ko-KR" b="0" dirty="0">
                <a:latin typeface="Tahoma" panose="020B0604030504040204" pitchFamily="34" charset="0"/>
                <a:cs typeface="Tahoma" panose="020B0604030504040204" pitchFamily="34" charset="0"/>
              </a:rPr>
              <a:t>⟹</a:t>
            </a:r>
            <a:r>
              <a:rPr lang="en-US" altLang="ko-KR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</a:t>
            </a:r>
            <a:r>
              <a:rPr lang="en-US" altLang="ko-KR" b="0" dirty="0" err="1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built.period</a:t>
            </a:r>
            <a:r>
              <a:rPr lang="en-US" altLang="ko-KR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(New feature)  =  </a:t>
            </a:r>
            <a:r>
              <a:rPr lang="en-US" altLang="ko-KR" b="0" dirty="0" err="1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YrSold</a:t>
            </a:r>
            <a:r>
              <a:rPr lang="en-US" altLang="ko-KR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– </a:t>
            </a:r>
            <a:r>
              <a:rPr lang="en-US" altLang="ko-KR" b="0" dirty="0" err="1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YearBuilt</a:t>
            </a:r>
            <a:endParaRPr lang="en-US" altLang="ko-KR" b="0" dirty="0">
              <a:solidFill>
                <a:prstClr val="black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12737" lvl="2" fontAlgn="ctr">
              <a:lnSpc>
                <a:spcPct val="130000"/>
              </a:lnSpc>
              <a:spcBef>
                <a:spcPts val="600"/>
              </a:spcBef>
            </a:pPr>
            <a:r>
              <a:rPr lang="en-US" altLang="ko-KR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*  Remodeled Age  </a:t>
            </a:r>
            <a:r>
              <a:rPr lang="en-US" altLang="ko-KR" b="0" dirty="0">
                <a:latin typeface="Tahoma" panose="020B0604030504040204" pitchFamily="34" charset="0"/>
                <a:cs typeface="Tahoma" panose="020B0604030504040204" pitchFamily="34" charset="0"/>
              </a:rPr>
              <a:t>⟹ </a:t>
            </a:r>
            <a:r>
              <a:rPr lang="en-US" altLang="ko-KR" b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remod.</a:t>
            </a:r>
            <a:r>
              <a:rPr lang="en-US" altLang="ko-KR" b="0" dirty="0" err="1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period</a:t>
            </a:r>
            <a:r>
              <a:rPr lang="en-US" altLang="ko-KR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(New feature)  =  </a:t>
            </a:r>
            <a:r>
              <a:rPr lang="en-US" altLang="ko-KR" b="0" dirty="0" err="1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YrSold</a:t>
            </a:r>
            <a:r>
              <a:rPr lang="en-US" altLang="ko-KR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- </a:t>
            </a:r>
            <a:r>
              <a:rPr lang="en-US" altLang="ko-KR" b="0" dirty="0" err="1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YearRemodAdd</a:t>
            </a:r>
            <a:endParaRPr lang="en-US" altLang="ko-KR" b="0" dirty="0">
              <a:solidFill>
                <a:prstClr val="black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44184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DC5423-B1FF-9D47-8F8A-87FE9DCAE6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4BEB48F-B7EB-46C9-A9CE-1654B881328A}" type="slidenum">
              <a:rPr kumimoji="1" lang="ko-KR" altLang="en-US" sz="10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pPr marL="0" marR="0" lvl="0" indent="0" algn="ct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r>
              <a:rPr kumimoji="1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ko-KR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en-US" altLang="ko-KR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page</a:t>
            </a:r>
            <a:endParaRPr kumimoji="1" lang="ko-KR" altLang="en-US" sz="1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71695FF1-CB6A-2B44-9BDF-233890B247D8}"/>
              </a:ext>
            </a:extLst>
          </p:cNvPr>
          <p:cNvGrpSpPr/>
          <p:nvPr/>
        </p:nvGrpSpPr>
        <p:grpSpPr>
          <a:xfrm>
            <a:off x="-108739" y="0"/>
            <a:ext cx="10087467" cy="6858000"/>
            <a:chOff x="-63498" y="0"/>
            <a:chExt cx="6984998" cy="5143500"/>
          </a:xfrm>
        </p:grpSpPr>
        <p:sp>
          <p:nvSpPr>
            <p:cNvPr id="6" name="직사각형 238">
              <a:extLst>
                <a:ext uri="{FF2B5EF4-FFF2-40B4-BE49-F238E27FC236}">
                  <a16:creationId xmlns:a16="http://schemas.microsoft.com/office/drawing/2014/main" id="{DC22D943-60AC-6942-8D91-F287572C73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0"/>
              <a:ext cx="6858000" cy="5143500"/>
            </a:xfrm>
            <a:prstGeom prst="rect">
              <a:avLst/>
            </a:prstGeom>
            <a:solidFill>
              <a:srgbClr val="000000">
                <a:alpha val="79999"/>
              </a:srgbClr>
            </a:solidFill>
            <a:ln w="28575" algn="ctr">
              <a:noFill/>
              <a:round/>
              <a:headEnd/>
              <a:tailEnd/>
            </a:ln>
          </p:spPr>
          <p:txBody>
            <a:bodyPr lIns="31798" tIns="31798" rIns="31798" bIns="31798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marL="0" marR="0" lvl="0" indent="0" algn="ctr" defTabSz="914135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Rix고딕 B" pitchFamily="18" charset="-127"/>
                <a:cs typeface="+mn-cs"/>
              </a:endParaRPr>
            </a:p>
          </p:txBody>
        </p:sp>
        <p:pic>
          <p:nvPicPr>
            <p:cNvPr id="7" name="Picture 2" descr="\\10.250.177.62\###   개별 제안팀   ###\### Design Library ###\400. 제안설명회작업 Library\470. 제안설명회 PD작업\[11_09_06]우체국금융 단말장비\pop.png">
              <a:extLst>
                <a:ext uri="{FF2B5EF4-FFF2-40B4-BE49-F238E27FC236}">
                  <a16:creationId xmlns:a16="http://schemas.microsoft.com/office/drawing/2014/main" id="{A0DEED65-5BB8-4143-A011-7B4B84AE388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/>
            <a:srcRect l="1071" r="1088" b="1890"/>
            <a:stretch/>
          </p:blipFill>
          <p:spPr bwMode="auto">
            <a:xfrm>
              <a:off x="-63498" y="171450"/>
              <a:ext cx="6984998" cy="49720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4" name="제목 154">
            <a:extLst>
              <a:ext uri="{FF2B5EF4-FFF2-40B4-BE49-F238E27FC236}">
                <a16:creationId xmlns:a16="http://schemas.microsoft.com/office/drawing/2014/main" id="{674B3A11-2985-5942-BFC2-453A9E92E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464" y="49851"/>
            <a:ext cx="9241373" cy="415492"/>
          </a:xfrm>
          <a:noFill/>
          <a:ln w="9525">
            <a:noFill/>
            <a:miter lim="800000"/>
            <a:headEnd/>
            <a:tailEnd/>
          </a:ln>
        </p:spPr>
        <p:txBody>
          <a:bodyPr wrap="square" lIns="106674" tIns="53337" rIns="106674" bIns="53337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[Back-up] Feature Selection (1/2)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6EE2C0C-D6DD-594A-8783-2C2D7471D67D}"/>
              </a:ext>
            </a:extLst>
          </p:cNvPr>
          <p:cNvSpPr/>
          <p:nvPr/>
        </p:nvSpPr>
        <p:spPr>
          <a:xfrm>
            <a:off x="380775" y="836712"/>
            <a:ext cx="9072725" cy="5544616"/>
          </a:xfrm>
          <a:prstGeom prst="rect">
            <a:avLst/>
          </a:prstGeom>
          <a:solidFill>
            <a:schemeClr val="bg1"/>
          </a:solidFill>
          <a:ln w="60325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ko-KR" altLang="en-US" b="0" dirty="0">
              <a:solidFill>
                <a:prstClr val="black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580C07C-F272-F842-8F0F-426CCABBA107}"/>
              </a:ext>
            </a:extLst>
          </p:cNvPr>
          <p:cNvSpPr/>
          <p:nvPr/>
        </p:nvSpPr>
        <p:spPr>
          <a:xfrm>
            <a:off x="452500" y="980728"/>
            <a:ext cx="8625408" cy="7940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fontAlgn="ctr">
              <a:lnSpc>
                <a:spcPct val="140000"/>
              </a:lnSpc>
              <a:spcBef>
                <a:spcPts val="600"/>
              </a:spcBef>
              <a:buFont typeface="Wingdings" pitchFamily="2" charset="2"/>
              <a:buChar char="v"/>
            </a:pPr>
            <a:r>
              <a:rPr lang="en-US" altLang="ko-KR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Feature Selection</a:t>
            </a:r>
            <a:endParaRPr lang="en-US" altLang="ko-KR" sz="1600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12737" lvl="2" fontAlgn="ctr">
              <a:lnSpc>
                <a:spcPct val="130000"/>
              </a:lnSpc>
              <a:spcBef>
                <a:spcPts val="600"/>
              </a:spcBef>
            </a:pPr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689D636-F518-3C43-A4F4-CD30C2A73751}"/>
              </a:ext>
            </a:extLst>
          </p:cNvPr>
          <p:cNvSpPr txBox="1"/>
          <p:nvPr/>
        </p:nvSpPr>
        <p:spPr>
          <a:xfrm>
            <a:off x="756233" y="1412776"/>
            <a:ext cx="7149095" cy="184665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 fontAlgn="ctr">
              <a:lnSpc>
                <a:spcPct val="150000"/>
              </a:lnSpc>
              <a:buFont typeface="+mj-lt"/>
              <a:buAutoNum type="arabicPeriod"/>
            </a:pPr>
            <a:r>
              <a:rPr lang="en-US" sz="15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Subset Selection :  </a:t>
            </a:r>
            <a:r>
              <a:rPr lang="en-US" altLang="ko-KR" sz="1600" b="0" dirty="0">
                <a:latin typeface="Tahoma" panose="020B0604030504040204" pitchFamily="34" charset="0"/>
                <a:cs typeface="Tahoma" panose="020B0604030504040204" pitchFamily="34" charset="0"/>
              </a:rPr>
              <a:t>Stepwise feature selection  </a:t>
            </a:r>
            <a:endParaRPr lang="en-US" sz="1500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742950" lvl="1" indent="-285750" fontAlgn="ctr">
              <a:lnSpc>
                <a:spcPct val="150000"/>
              </a:lnSpc>
              <a:buFont typeface="Wingdings" pitchFamily="2" charset="2"/>
              <a:buChar char="§"/>
            </a:pPr>
            <a:r>
              <a:rPr lang="en-US" sz="15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AIC</a:t>
            </a:r>
            <a:r>
              <a:rPr lang="en-US" sz="15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:  Forward / Backward / Both</a:t>
            </a:r>
            <a:r>
              <a:rPr lang="en-US" altLang="ko-KR" sz="15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(empty / full)</a:t>
            </a:r>
            <a:r>
              <a:rPr lang="en-US" sz="15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Selection</a:t>
            </a:r>
          </a:p>
          <a:p>
            <a:pPr marL="742950" lvl="1" indent="-285750" fontAlgn="ctr">
              <a:lnSpc>
                <a:spcPct val="130000"/>
              </a:lnSpc>
              <a:buFont typeface="Wingdings" pitchFamily="2" charset="2"/>
              <a:buChar char="§"/>
            </a:pPr>
            <a:r>
              <a:rPr lang="en-US" sz="15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BIC </a:t>
            </a:r>
            <a:r>
              <a:rPr lang="en-US" sz="15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:  Forward / Backward / Both</a:t>
            </a:r>
            <a:r>
              <a:rPr lang="en-US" altLang="ko-KR" sz="15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(empty / full)</a:t>
            </a:r>
            <a:r>
              <a:rPr lang="en-US" sz="15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Selection</a:t>
            </a:r>
          </a:p>
          <a:p>
            <a:pPr marL="742950" lvl="1" indent="-285750" fontAlgn="ctr">
              <a:lnSpc>
                <a:spcPct val="150000"/>
              </a:lnSpc>
              <a:buFont typeface="Wingdings" pitchFamily="2" charset="2"/>
              <a:buChar char="§"/>
            </a:pPr>
            <a:endParaRPr lang="en-US" sz="1500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742950" lvl="1" indent="-285750" fontAlgn="ctr">
              <a:lnSpc>
                <a:spcPct val="150000"/>
              </a:lnSpc>
              <a:buFont typeface="Wingdings" pitchFamily="2" charset="2"/>
              <a:buChar char="§"/>
            </a:pPr>
            <a:endParaRPr lang="en-US" sz="1500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2ECBA363-F090-424F-8065-674B6502CD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545" y="2701731"/>
            <a:ext cx="5472608" cy="3330012"/>
          </a:xfrm>
          <a:prstGeom prst="rect">
            <a:avLst/>
          </a:prstGeom>
        </p:spPr>
      </p:pic>
      <p:sp>
        <p:nvSpPr>
          <p:cNvPr id="33" name="모서리가 둥근 직사각형 32">
            <a:extLst>
              <a:ext uri="{FF2B5EF4-FFF2-40B4-BE49-F238E27FC236}">
                <a16:creationId xmlns:a16="http://schemas.microsoft.com/office/drawing/2014/main" id="{1B21CFE4-5130-D143-BC63-5B497AA63B3F}"/>
              </a:ext>
            </a:extLst>
          </p:cNvPr>
          <p:cNvSpPr/>
          <p:nvPr/>
        </p:nvSpPr>
        <p:spPr>
          <a:xfrm>
            <a:off x="6573180" y="2701624"/>
            <a:ext cx="2586038" cy="3330011"/>
          </a:xfrm>
          <a:prstGeom prst="roundRect">
            <a:avLst>
              <a:gd name="adj" fmla="val 1324"/>
            </a:avLst>
          </a:prstGeom>
          <a:solidFill>
            <a:schemeClr val="accent1">
              <a:lumMod val="20000"/>
              <a:lumOff val="80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fontAlgn="ctr">
              <a:lnSpc>
                <a:spcPct val="114000"/>
              </a:lnSpc>
            </a:pPr>
            <a:r>
              <a:rPr lang="en-US" altLang="ko-KR" sz="16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[ Result ] </a:t>
            </a:r>
          </a:p>
          <a:p>
            <a:pPr marL="171450" indent="-171450" fontAlgn="ctr">
              <a:lnSpc>
                <a:spcPct val="114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Similar result</a:t>
            </a:r>
            <a:r>
              <a:rPr lang="en-US" altLang="ko-KR" b="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 among </a:t>
            </a:r>
            <a:br>
              <a:rPr lang="en-US" altLang="ko-KR" b="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b="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8 cases</a:t>
            </a:r>
            <a:br>
              <a:rPr lang="en-US" altLang="ko-KR" b="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b="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(Importance features :  Total space, </a:t>
            </a:r>
            <a:r>
              <a:rPr lang="en-US" altLang="ko-KR" b="0" dirty="0" err="1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OverallQual</a:t>
            </a:r>
            <a:r>
              <a:rPr lang="en-US" altLang="ko-KR" b="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,..) </a:t>
            </a:r>
          </a:p>
          <a:p>
            <a:pPr marL="171450" indent="-171450" fontAlgn="ctr">
              <a:lnSpc>
                <a:spcPct val="114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C00000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76 features </a:t>
            </a:r>
            <a:r>
              <a:rPr lang="en-US" altLang="ko-KR" b="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selected</a:t>
            </a:r>
            <a:br>
              <a:rPr lang="en-US" altLang="ko-KR" b="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b="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(P-value)</a:t>
            </a:r>
          </a:p>
          <a:p>
            <a:pPr fontAlgn="ctr">
              <a:lnSpc>
                <a:spcPct val="114000"/>
              </a:lnSpc>
              <a:spcBef>
                <a:spcPts val="1600"/>
              </a:spcBef>
            </a:pPr>
            <a:r>
              <a:rPr lang="en-US" altLang="ko-KR" b="0" i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※ Prediction result was not </a:t>
            </a:r>
            <a:br>
              <a:rPr lang="en-US" altLang="ko-KR" b="0" i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b="0" i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    good with 76 features </a:t>
            </a:r>
            <a:br>
              <a:rPr lang="en-US" altLang="ko-KR" b="0" i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b="0" i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    (In final step)</a:t>
            </a:r>
          </a:p>
        </p:txBody>
      </p:sp>
    </p:spTree>
    <p:extLst>
      <p:ext uri="{BB962C8B-B14F-4D97-AF65-F5344CB8AC3E}">
        <p14:creationId xmlns:p14="http://schemas.microsoft.com/office/powerpoint/2010/main" val="22997006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DC5423-B1FF-9D47-8F8A-87FE9DCAE6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4BEB48F-B7EB-46C9-A9CE-1654B881328A}" type="slidenum">
              <a:rPr kumimoji="1" lang="ko-KR" altLang="en-US" sz="10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pPr marL="0" marR="0" lvl="0" indent="0" algn="ct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r>
              <a:rPr kumimoji="1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ko-KR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en-US" altLang="ko-KR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page</a:t>
            </a:r>
            <a:endParaRPr kumimoji="1" lang="ko-KR" altLang="en-US" sz="1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71695FF1-CB6A-2B44-9BDF-233890B247D8}"/>
              </a:ext>
            </a:extLst>
          </p:cNvPr>
          <p:cNvGrpSpPr/>
          <p:nvPr/>
        </p:nvGrpSpPr>
        <p:grpSpPr>
          <a:xfrm>
            <a:off x="-108739" y="0"/>
            <a:ext cx="10087467" cy="6858000"/>
            <a:chOff x="-63498" y="0"/>
            <a:chExt cx="6984998" cy="5143500"/>
          </a:xfrm>
        </p:grpSpPr>
        <p:sp>
          <p:nvSpPr>
            <p:cNvPr id="6" name="직사각형 238">
              <a:extLst>
                <a:ext uri="{FF2B5EF4-FFF2-40B4-BE49-F238E27FC236}">
                  <a16:creationId xmlns:a16="http://schemas.microsoft.com/office/drawing/2014/main" id="{DC22D943-60AC-6942-8D91-F287572C73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0"/>
              <a:ext cx="6858000" cy="5143500"/>
            </a:xfrm>
            <a:prstGeom prst="rect">
              <a:avLst/>
            </a:prstGeom>
            <a:solidFill>
              <a:srgbClr val="000000">
                <a:alpha val="79999"/>
              </a:srgbClr>
            </a:solidFill>
            <a:ln w="28575" algn="ctr">
              <a:noFill/>
              <a:round/>
              <a:headEnd/>
              <a:tailEnd/>
            </a:ln>
          </p:spPr>
          <p:txBody>
            <a:bodyPr lIns="31798" tIns="31798" rIns="31798" bIns="31798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marL="0" marR="0" lvl="0" indent="0" algn="ctr" defTabSz="914135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Rix고딕 B" pitchFamily="18" charset="-127"/>
                <a:cs typeface="+mn-cs"/>
              </a:endParaRPr>
            </a:p>
          </p:txBody>
        </p:sp>
        <p:pic>
          <p:nvPicPr>
            <p:cNvPr id="7" name="Picture 2" descr="\\10.250.177.62\###   개별 제안팀   ###\### Design Library ###\400. 제안설명회작업 Library\470. 제안설명회 PD작업\[11_09_06]우체국금융 단말장비\pop.png">
              <a:extLst>
                <a:ext uri="{FF2B5EF4-FFF2-40B4-BE49-F238E27FC236}">
                  <a16:creationId xmlns:a16="http://schemas.microsoft.com/office/drawing/2014/main" id="{A0DEED65-5BB8-4143-A011-7B4B84AE388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/>
            <a:srcRect l="1071" r="1088" b="1890"/>
            <a:stretch/>
          </p:blipFill>
          <p:spPr bwMode="auto">
            <a:xfrm>
              <a:off x="-63498" y="171450"/>
              <a:ext cx="6984998" cy="49720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4" name="제목 154">
            <a:extLst>
              <a:ext uri="{FF2B5EF4-FFF2-40B4-BE49-F238E27FC236}">
                <a16:creationId xmlns:a16="http://schemas.microsoft.com/office/drawing/2014/main" id="{674B3A11-2985-5942-BFC2-453A9E92E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464" y="49851"/>
            <a:ext cx="9241373" cy="415492"/>
          </a:xfrm>
          <a:noFill/>
          <a:ln w="9525">
            <a:noFill/>
            <a:miter lim="800000"/>
            <a:headEnd/>
            <a:tailEnd/>
          </a:ln>
        </p:spPr>
        <p:txBody>
          <a:bodyPr wrap="square" lIns="106674" tIns="53337" rIns="106674" bIns="53337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[Back-up] Feature Selection (2/2)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6EE2C0C-D6DD-594A-8783-2C2D7471D67D}"/>
              </a:ext>
            </a:extLst>
          </p:cNvPr>
          <p:cNvSpPr/>
          <p:nvPr/>
        </p:nvSpPr>
        <p:spPr>
          <a:xfrm>
            <a:off x="380775" y="836712"/>
            <a:ext cx="9072725" cy="5544616"/>
          </a:xfrm>
          <a:prstGeom prst="rect">
            <a:avLst/>
          </a:prstGeom>
          <a:solidFill>
            <a:schemeClr val="bg1"/>
          </a:solidFill>
          <a:ln w="60325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ko-KR" altLang="en-US" b="0" dirty="0">
              <a:solidFill>
                <a:prstClr val="black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689D636-F518-3C43-A4F4-CD30C2A73751}"/>
              </a:ext>
            </a:extLst>
          </p:cNvPr>
          <p:cNvSpPr txBox="1"/>
          <p:nvPr/>
        </p:nvSpPr>
        <p:spPr>
          <a:xfrm>
            <a:off x="668524" y="944724"/>
            <a:ext cx="7149095" cy="7848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 fontAlgn="ctr">
              <a:lnSpc>
                <a:spcPct val="150000"/>
              </a:lnSpc>
              <a:buFont typeface="+mj-lt"/>
              <a:buAutoNum type="arabicPeriod" startAt="2"/>
            </a:pPr>
            <a:r>
              <a:rPr lang="en-US" sz="15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Lasso Penalization</a:t>
            </a:r>
            <a:endParaRPr lang="en-US" sz="1500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742950" lvl="1" indent="-285750" font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b="0" dirty="0">
                <a:solidFill>
                  <a:prstClr val="black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Regularization (Best Lambda : 0.01)</a:t>
            </a:r>
            <a:endParaRPr lang="en-US" sz="1500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3" name="모서리가 둥근 직사각형 32">
            <a:extLst>
              <a:ext uri="{FF2B5EF4-FFF2-40B4-BE49-F238E27FC236}">
                <a16:creationId xmlns:a16="http://schemas.microsoft.com/office/drawing/2014/main" id="{1B21CFE4-5130-D143-BC63-5B497AA63B3F}"/>
              </a:ext>
            </a:extLst>
          </p:cNvPr>
          <p:cNvSpPr/>
          <p:nvPr/>
        </p:nvSpPr>
        <p:spPr>
          <a:xfrm>
            <a:off x="6033120" y="992953"/>
            <a:ext cx="3173953" cy="885935"/>
          </a:xfrm>
          <a:prstGeom prst="roundRect">
            <a:avLst>
              <a:gd name="adj" fmla="val 1324"/>
            </a:avLst>
          </a:prstGeom>
          <a:solidFill>
            <a:schemeClr val="accent1">
              <a:lumMod val="20000"/>
              <a:lumOff val="80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fontAlgn="ctr">
              <a:lnSpc>
                <a:spcPct val="114000"/>
              </a:lnSpc>
              <a:spcBef>
                <a:spcPts val="600"/>
              </a:spcBef>
            </a:pPr>
            <a:r>
              <a:rPr lang="en-US" altLang="ko-KR" sz="16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[ Lasso Result ] </a:t>
            </a:r>
          </a:p>
          <a:p>
            <a:pPr marL="171450" indent="-171450" fontAlgn="ctr">
              <a:lnSpc>
                <a:spcPct val="114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C00000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42 features </a:t>
            </a:r>
            <a:r>
              <a:rPr lang="en-US" altLang="ko-KR" b="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selected</a:t>
            </a:r>
          </a:p>
          <a:p>
            <a:pPr fontAlgn="ctr">
              <a:spcBef>
                <a:spcPts val="300"/>
              </a:spcBef>
            </a:pPr>
            <a:r>
              <a:rPr lang="en-US" altLang="ko-KR" b="0" i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※ Prediction result was not good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6D4A990-623B-7B4B-8193-2DE8BED523FC}"/>
              </a:ext>
            </a:extLst>
          </p:cNvPr>
          <p:cNvSpPr txBox="1"/>
          <p:nvPr/>
        </p:nvSpPr>
        <p:spPr>
          <a:xfrm>
            <a:off x="668524" y="1880828"/>
            <a:ext cx="7149095" cy="43858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 fontAlgn="ctr">
              <a:lnSpc>
                <a:spcPct val="150000"/>
              </a:lnSpc>
              <a:buFont typeface="+mj-lt"/>
              <a:buAutoNum type="arabicPeriod" startAt="3"/>
            </a:pPr>
            <a:r>
              <a:rPr lang="en-US" sz="15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Feature importance by various algorithms  </a:t>
            </a:r>
            <a:r>
              <a:rPr lang="en-US" sz="15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2EF7D419-8F72-D845-B5AB-58A25DDDFA63}"/>
              </a:ext>
            </a:extLst>
          </p:cNvPr>
          <p:cNvSpPr/>
          <p:nvPr/>
        </p:nvSpPr>
        <p:spPr>
          <a:xfrm>
            <a:off x="4195050" y="2240868"/>
            <a:ext cx="1694053" cy="4385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8600" lvl="1" indent="-220663" font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Random Forest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0F21CAAD-6310-5643-AC21-84B03B156274}"/>
              </a:ext>
            </a:extLst>
          </p:cNvPr>
          <p:cNvSpPr/>
          <p:nvPr/>
        </p:nvSpPr>
        <p:spPr>
          <a:xfrm>
            <a:off x="6698966" y="2240868"/>
            <a:ext cx="1128835" cy="4385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8600" lvl="1" indent="-220663" font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b="0" dirty="0" err="1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XGBoost</a:t>
            </a:r>
            <a:endParaRPr lang="en-US" altLang="ko-KR" sz="1500" b="0" dirty="0">
              <a:solidFill>
                <a:prstClr val="black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0829131-FB91-FE43-BC5E-F67295C03185}"/>
              </a:ext>
            </a:extLst>
          </p:cNvPr>
          <p:cNvSpPr/>
          <p:nvPr/>
        </p:nvSpPr>
        <p:spPr>
          <a:xfrm>
            <a:off x="1042132" y="2240868"/>
            <a:ext cx="2739853" cy="4385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8600" lvl="1" indent="-220663" font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PLS (Partial Least Square)  </a:t>
            </a: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D39BFA71-1202-0146-A622-2AD329CCD751}"/>
              </a:ext>
            </a:extLst>
          </p:cNvPr>
          <p:cNvSpPr/>
          <p:nvPr/>
        </p:nvSpPr>
        <p:spPr>
          <a:xfrm>
            <a:off x="4201175" y="2517638"/>
            <a:ext cx="5052730" cy="4385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8600" lvl="1" indent="-220663" font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b="0" dirty="0" err="1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mRMR</a:t>
            </a:r>
            <a:r>
              <a:rPr lang="en-US" altLang="ko-KR" sz="1500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(Minimum Redundancy, Maximum Relevance)  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5C09187D-03F2-F741-8F6F-EC243DF2A77F}"/>
              </a:ext>
            </a:extLst>
          </p:cNvPr>
          <p:cNvSpPr/>
          <p:nvPr/>
        </p:nvSpPr>
        <p:spPr>
          <a:xfrm>
            <a:off x="1042132" y="2522366"/>
            <a:ext cx="805029" cy="4385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8600" lvl="1" indent="-220663" font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itchFamily="2" charset="2"/>
              </a:rPr>
              <a:t>GBM</a:t>
            </a: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C38F4BB7-8F30-9748-BFB3-37825A75C618}"/>
              </a:ext>
            </a:extLst>
          </p:cNvPr>
          <p:cNvSpPr/>
          <p:nvPr/>
        </p:nvSpPr>
        <p:spPr>
          <a:xfrm>
            <a:off x="2537142" y="2522366"/>
            <a:ext cx="785793" cy="4385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8600" lvl="1" indent="-220663" font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itchFamily="2" charset="2"/>
              </a:rPr>
              <a:t>SVM</a:t>
            </a:r>
          </a:p>
        </p:txBody>
      </p:sp>
      <p:sp>
        <p:nvSpPr>
          <p:cNvPr id="46" name="직사각형 30">
            <a:extLst>
              <a:ext uri="{FF2B5EF4-FFF2-40B4-BE49-F238E27FC236}">
                <a16:creationId xmlns:a16="http://schemas.microsoft.com/office/drawing/2014/main" id="{677336FA-3E97-C242-B283-8CF24B7EE8E9}"/>
              </a:ext>
            </a:extLst>
          </p:cNvPr>
          <p:cNvSpPr/>
          <p:nvPr/>
        </p:nvSpPr>
        <p:spPr>
          <a:xfrm>
            <a:off x="848544" y="5344774"/>
            <a:ext cx="2681829" cy="748522"/>
          </a:xfrm>
          <a:prstGeom prst="rect">
            <a:avLst/>
          </a:prstGeom>
          <a:solidFill>
            <a:srgbClr val="FFCC99">
              <a:alpha val="80000"/>
            </a:srgbClr>
          </a:solidFill>
          <a:ln w="19050" cap="flat" cmpd="sng" algn="ctr">
            <a:noFill/>
            <a:prstDash val="dash"/>
          </a:ln>
          <a:effectLst/>
        </p:spPr>
        <p:txBody>
          <a:bodyPr rtlCol="0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600" kern="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Top Tier</a:t>
            </a:r>
            <a:endParaRPr kumimoji="0" lang="ko-KR" altLang="en-US" sz="1600" kern="0" dirty="0">
              <a:solidFill>
                <a:srgbClr val="000000"/>
              </a:solidFill>
              <a:latin typeface="Tahoma" panose="020B0604030504040204" pitchFamily="34" charset="0"/>
              <a:ea typeface="맑은 고딕" panose="020B0503020000020004" pitchFamily="34" charset="-127"/>
              <a:cs typeface="Tahoma" panose="020B0604030504040204" pitchFamily="34" charset="0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맑은 고딕" panose="020B0503020000020004" pitchFamily="34" charset="-127"/>
                <a:cs typeface="Tahoma" panose="020B0604030504040204" pitchFamily="34" charset="0"/>
              </a:rPr>
              <a:t>(6 Features)</a:t>
            </a:r>
            <a:endParaRPr kumimoji="0" lang="ko-KR" alt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맑은 고딕" panose="020B0503020000020004" pitchFamily="34" charset="-127"/>
              <a:cs typeface="Tahoma" panose="020B0604030504040204" pitchFamily="34" charset="0"/>
            </a:endParaRPr>
          </a:p>
        </p:txBody>
      </p:sp>
      <p:sp>
        <p:nvSpPr>
          <p:cNvPr id="47" name="직사각형 30">
            <a:extLst>
              <a:ext uri="{FF2B5EF4-FFF2-40B4-BE49-F238E27FC236}">
                <a16:creationId xmlns:a16="http://schemas.microsoft.com/office/drawing/2014/main" id="{80C6B4D3-AF61-504F-A8C5-91D1AB939E9D}"/>
              </a:ext>
            </a:extLst>
          </p:cNvPr>
          <p:cNvSpPr/>
          <p:nvPr/>
        </p:nvSpPr>
        <p:spPr>
          <a:xfrm>
            <a:off x="3650890" y="5344774"/>
            <a:ext cx="2681829" cy="748522"/>
          </a:xfrm>
          <a:prstGeom prst="rect">
            <a:avLst/>
          </a:prstGeom>
          <a:solidFill>
            <a:srgbClr val="FFCC99">
              <a:alpha val="80000"/>
            </a:srgbClr>
          </a:solidFill>
          <a:ln w="19050" cap="flat" cmpd="sng" algn="ctr">
            <a:noFill/>
            <a:prstDash val="dash"/>
          </a:ln>
          <a:effectLst/>
        </p:spPr>
        <p:txBody>
          <a:bodyPr rtlCol="0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600" kern="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Important Tier</a:t>
            </a:r>
            <a:endParaRPr kumimoji="0" lang="ko-KR" altLang="en-US" sz="1600" kern="0" dirty="0">
              <a:solidFill>
                <a:srgbClr val="000000"/>
              </a:solidFill>
              <a:latin typeface="Tahoma" panose="020B0604030504040204" pitchFamily="34" charset="0"/>
              <a:ea typeface="맑은 고딕" panose="020B0503020000020004" pitchFamily="34" charset="-127"/>
              <a:cs typeface="Tahoma" panose="020B0604030504040204" pitchFamily="34" charset="0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kern="0" dirty="0">
                <a:solidFill>
                  <a:srgbClr val="000000"/>
                </a:solidFill>
                <a:latin typeface="Tahoma" panose="020B0604030504040204" pitchFamily="34" charset="0"/>
                <a:ea typeface="맑은 고딕" panose="020B0503020000020004" pitchFamily="34" charset="-127"/>
                <a:cs typeface="Tahoma" panose="020B0604030504040204" pitchFamily="34" charset="0"/>
              </a:rPr>
              <a:t>(25 Features : Top + 2nd)</a:t>
            </a:r>
            <a:endParaRPr kumimoji="0" lang="ko-KR" alt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맑은 고딕" panose="020B0503020000020004" pitchFamily="34" charset="-127"/>
              <a:cs typeface="Tahoma" panose="020B0604030504040204" pitchFamily="34" charset="0"/>
            </a:endParaRPr>
          </a:p>
        </p:txBody>
      </p:sp>
      <p:sp>
        <p:nvSpPr>
          <p:cNvPr id="48" name="직사각형 30">
            <a:extLst>
              <a:ext uri="{FF2B5EF4-FFF2-40B4-BE49-F238E27FC236}">
                <a16:creationId xmlns:a16="http://schemas.microsoft.com/office/drawing/2014/main" id="{16F0125D-2ACD-ED44-9A8E-56C0EDA04BB1}"/>
              </a:ext>
            </a:extLst>
          </p:cNvPr>
          <p:cNvSpPr/>
          <p:nvPr/>
        </p:nvSpPr>
        <p:spPr>
          <a:xfrm>
            <a:off x="6453235" y="5344774"/>
            <a:ext cx="2681829" cy="748522"/>
          </a:xfrm>
          <a:prstGeom prst="rect">
            <a:avLst/>
          </a:prstGeom>
          <a:solidFill>
            <a:srgbClr val="FFCC99">
              <a:alpha val="80000"/>
            </a:srgbClr>
          </a:solidFill>
          <a:ln w="19050" cap="flat" cmpd="sng" algn="ctr">
            <a:noFill/>
            <a:prstDash val="dash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kern="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All Features</a:t>
            </a:r>
            <a:br>
              <a:rPr kumimoji="0" lang="en-US" altLang="ko-KR" sz="1600" kern="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kumimoji="0" lang="en-US" altLang="ko-KR" sz="1600" b="0" kern="0" dirty="0">
                <a:solidFill>
                  <a:srgbClr val="000000"/>
                </a:solidFill>
                <a:latin typeface="Tahoma" panose="020B0604030504040204" pitchFamily="34" charset="0"/>
                <a:ea typeface="맑은 고딕" panose="020B0503020000020004" pitchFamily="34" charset="-127"/>
                <a:cs typeface="Tahoma" panose="020B0604030504040204" pitchFamily="34" charset="0"/>
              </a:rPr>
              <a:t>(174 Features)</a:t>
            </a:r>
            <a:endParaRPr kumimoji="0" lang="ko-KR" altLang="en-US" sz="1600" b="0" kern="0" dirty="0">
              <a:solidFill>
                <a:srgbClr val="000000"/>
              </a:solidFill>
              <a:latin typeface="Tahoma" panose="020B0604030504040204" pitchFamily="34" charset="0"/>
              <a:ea typeface="맑은 고딕" panose="020B0503020000020004" pitchFamily="34" charset="-127"/>
              <a:cs typeface="Tahoma" panose="020B0604030504040204" pitchFamily="34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B67EA5F-FB1E-8E4B-9758-38A3A20248F3}"/>
              </a:ext>
            </a:extLst>
          </p:cNvPr>
          <p:cNvSpPr/>
          <p:nvPr/>
        </p:nvSpPr>
        <p:spPr>
          <a:xfrm>
            <a:off x="2270796" y="3070320"/>
            <a:ext cx="5201938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ctr">
              <a:lnSpc>
                <a:spcPct val="150000"/>
              </a:lnSpc>
            </a:pPr>
            <a:r>
              <a:rPr lang="en-US" altLang="ko-KR" b="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(After above 3 3teps)  Feature Grouping by overall Importance </a:t>
            </a:r>
          </a:p>
        </p:txBody>
      </p:sp>
      <p:sp>
        <p:nvSpPr>
          <p:cNvPr id="64" name="Down Arrow 30">
            <a:extLst>
              <a:ext uri="{FF2B5EF4-FFF2-40B4-BE49-F238E27FC236}">
                <a16:creationId xmlns:a16="http://schemas.microsoft.com/office/drawing/2014/main" id="{CD9B6B9D-983A-734F-917E-D1B60A9BBFB2}"/>
              </a:ext>
            </a:extLst>
          </p:cNvPr>
          <p:cNvSpPr/>
          <p:nvPr/>
        </p:nvSpPr>
        <p:spPr bwMode="auto">
          <a:xfrm>
            <a:off x="1532619" y="4483640"/>
            <a:ext cx="6982482" cy="781564"/>
          </a:xfrm>
          <a:prstGeom prst="downArrow">
            <a:avLst>
              <a:gd name="adj1" fmla="val 77069"/>
              <a:gd name="adj2" fmla="val 22894"/>
            </a:avLst>
          </a:prstGeom>
          <a:solidFill>
            <a:schemeClr val="bg1">
              <a:lumMod val="85000"/>
            </a:schemeClr>
          </a:solidFill>
          <a:ln w="6350">
            <a:noFill/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algn="ctr">
              <a:lnSpc>
                <a:spcPct val="95000"/>
              </a:lnSpc>
            </a:pPr>
            <a:endParaRPr kumimoji="0" lang="en-US" sz="1000" kern="0" dirty="0">
              <a:solidFill>
                <a:srgbClr val="000000"/>
              </a:solidFill>
              <a:latin typeface="+mn-ea"/>
              <a:ea typeface="+mn-ea"/>
            </a:endParaRPr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75CFDCD0-13B4-6F4A-8029-47C7D4BBBA09}"/>
              </a:ext>
            </a:extLst>
          </p:cNvPr>
          <p:cNvSpPr/>
          <p:nvPr/>
        </p:nvSpPr>
        <p:spPr>
          <a:xfrm>
            <a:off x="2324708" y="4653136"/>
            <a:ext cx="5220580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ctr">
              <a:lnSpc>
                <a:spcPct val="150000"/>
              </a:lnSpc>
            </a:pPr>
            <a:r>
              <a:rPr lang="en-US" altLang="ko-KR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Create Final Feature Group for Modeling (Training)</a:t>
            </a:r>
          </a:p>
        </p:txBody>
      </p:sp>
      <p:grpSp>
        <p:nvGrpSpPr>
          <p:cNvPr id="66" name="그룹 65">
            <a:extLst>
              <a:ext uri="{FF2B5EF4-FFF2-40B4-BE49-F238E27FC236}">
                <a16:creationId xmlns:a16="http://schemas.microsoft.com/office/drawing/2014/main" id="{E4FEF321-40AA-8B4D-AC60-0B60BABD72D6}"/>
              </a:ext>
            </a:extLst>
          </p:cNvPr>
          <p:cNvGrpSpPr/>
          <p:nvPr/>
        </p:nvGrpSpPr>
        <p:grpSpPr>
          <a:xfrm>
            <a:off x="1036059" y="3456474"/>
            <a:ext cx="7831780" cy="1213212"/>
            <a:chOff x="1108068" y="3444493"/>
            <a:chExt cx="7831780" cy="1193855"/>
          </a:xfrm>
        </p:grpSpPr>
        <p:grpSp>
          <p:nvGrpSpPr>
            <p:cNvPr id="53" name="그룹 52">
              <a:extLst>
                <a:ext uri="{FF2B5EF4-FFF2-40B4-BE49-F238E27FC236}">
                  <a16:creationId xmlns:a16="http://schemas.microsoft.com/office/drawing/2014/main" id="{16BC3269-5A5F-134A-9DAE-E381760C258B}"/>
                </a:ext>
              </a:extLst>
            </p:cNvPr>
            <p:cNvGrpSpPr/>
            <p:nvPr/>
          </p:nvGrpSpPr>
          <p:grpSpPr>
            <a:xfrm>
              <a:off x="1108068" y="3451087"/>
              <a:ext cx="2438676" cy="1187261"/>
              <a:chOff x="1181514" y="4041939"/>
              <a:chExt cx="2297926" cy="1151257"/>
            </a:xfrm>
          </p:grpSpPr>
          <p:sp>
            <p:nvSpPr>
              <p:cNvPr id="16" name="모서리가 둥근 직사각형 15">
                <a:extLst>
                  <a:ext uri="{FF2B5EF4-FFF2-40B4-BE49-F238E27FC236}">
                    <a16:creationId xmlns:a16="http://schemas.microsoft.com/office/drawing/2014/main" id="{9FBA9EEA-0855-614C-AB14-CD6F9C422D45}"/>
                  </a:ext>
                </a:extLst>
              </p:cNvPr>
              <p:cNvSpPr/>
              <p:nvPr/>
            </p:nvSpPr>
            <p:spPr bwMode="auto">
              <a:xfrm>
                <a:off x="1181514" y="4253118"/>
                <a:ext cx="2297926" cy="940078"/>
              </a:xfrm>
              <a:prstGeom prst="roundRect">
                <a:avLst>
                  <a:gd name="adj" fmla="val 11170"/>
                </a:avLst>
              </a:prstGeom>
              <a:solidFill>
                <a:schemeClr val="bg1"/>
              </a:solidFill>
              <a:ln w="6350">
                <a:solidFill>
                  <a:srgbClr val="969696"/>
                </a:solidFill>
                <a:round/>
                <a:headEnd/>
                <a:tailEnd/>
              </a:ln>
              <a:effectLst/>
            </p:spPr>
            <p:txBody>
              <a:bodyPr wrap="square" lIns="36000" tIns="36000" rIns="36000" bIns="36000" rtlCol="0" anchor="ctr"/>
              <a:lstStyle/>
              <a:p>
                <a:pPr algn="ctr">
                  <a:lnSpc>
                    <a:spcPct val="95000"/>
                  </a:lnSpc>
                </a:pPr>
                <a:endParaRPr kumimoji="0" lang="ko-KR" altLang="en-US" sz="1000" kern="0" dirty="0">
                  <a:solidFill>
                    <a:srgbClr val="000000"/>
                  </a:solidFill>
                  <a:latin typeface="+mn-ea"/>
                  <a:ea typeface="+mn-ea"/>
                </a:endParaRPr>
              </a:p>
            </p:txBody>
          </p:sp>
          <p:sp>
            <p:nvSpPr>
              <p:cNvPr id="51" name="직사각형 50">
                <a:extLst>
                  <a:ext uri="{FF2B5EF4-FFF2-40B4-BE49-F238E27FC236}">
                    <a16:creationId xmlns:a16="http://schemas.microsoft.com/office/drawing/2014/main" id="{79A8FA07-555D-3346-9FFE-4E3F1373E478}"/>
                  </a:ext>
                </a:extLst>
              </p:cNvPr>
              <p:cNvSpPr/>
              <p:nvPr/>
            </p:nvSpPr>
            <p:spPr>
              <a:xfrm>
                <a:off x="1707292" y="4041939"/>
                <a:ext cx="1157476" cy="3231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0" tIns="0" rIns="0" bIns="0" anchor="ctr" anchorCtr="0">
                <a:spAutoFit/>
              </a:bodyPr>
              <a:lstStyle/>
              <a:p>
                <a:pPr algn="ctr" fontAlgn="ctr">
                  <a:lnSpc>
                    <a:spcPct val="150000"/>
                  </a:lnSpc>
                </a:pPr>
                <a:r>
                  <a:rPr lang="en-US" altLang="ko-KR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Top Tier (6)</a:t>
                </a:r>
              </a:p>
            </p:txBody>
          </p:sp>
        </p:grpSp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D8A5F743-00D3-9C4A-B8E5-87630905CB65}"/>
                </a:ext>
              </a:extLst>
            </p:cNvPr>
            <p:cNvGrpSpPr/>
            <p:nvPr/>
          </p:nvGrpSpPr>
          <p:grpSpPr>
            <a:xfrm>
              <a:off x="3800872" y="3444493"/>
              <a:ext cx="2438676" cy="1193855"/>
              <a:chOff x="1181514" y="4035545"/>
              <a:chExt cx="2297926" cy="1157651"/>
            </a:xfrm>
          </p:grpSpPr>
          <p:sp>
            <p:nvSpPr>
              <p:cNvPr id="55" name="모서리가 둥근 직사각형 54">
                <a:extLst>
                  <a:ext uri="{FF2B5EF4-FFF2-40B4-BE49-F238E27FC236}">
                    <a16:creationId xmlns:a16="http://schemas.microsoft.com/office/drawing/2014/main" id="{FC414457-7408-6B4C-A7A9-60A2671D8AE9}"/>
                  </a:ext>
                </a:extLst>
              </p:cNvPr>
              <p:cNvSpPr/>
              <p:nvPr/>
            </p:nvSpPr>
            <p:spPr bwMode="auto">
              <a:xfrm>
                <a:off x="1181514" y="4253118"/>
                <a:ext cx="2297926" cy="940078"/>
              </a:xfrm>
              <a:prstGeom prst="roundRect">
                <a:avLst>
                  <a:gd name="adj" fmla="val 11170"/>
                </a:avLst>
              </a:prstGeom>
              <a:solidFill>
                <a:schemeClr val="bg1"/>
              </a:solidFill>
              <a:ln w="6350">
                <a:solidFill>
                  <a:srgbClr val="969696"/>
                </a:solidFill>
                <a:round/>
                <a:headEnd/>
                <a:tailEnd/>
              </a:ln>
              <a:effectLst/>
            </p:spPr>
            <p:txBody>
              <a:bodyPr wrap="square" lIns="36000" tIns="36000" rIns="36000" bIns="36000" rtlCol="0" anchor="ctr"/>
              <a:lstStyle/>
              <a:p>
                <a:pPr algn="ctr">
                  <a:lnSpc>
                    <a:spcPct val="95000"/>
                  </a:lnSpc>
                </a:pPr>
                <a:endParaRPr kumimoji="0" lang="ko-KR" altLang="en-US" sz="1000" kern="0" dirty="0">
                  <a:solidFill>
                    <a:srgbClr val="000000"/>
                  </a:solidFill>
                  <a:latin typeface="+mn-ea"/>
                  <a:ea typeface="+mn-ea"/>
                </a:endParaRPr>
              </a:p>
            </p:txBody>
          </p:sp>
          <p:sp>
            <p:nvSpPr>
              <p:cNvPr id="56" name="직사각형 55">
                <a:extLst>
                  <a:ext uri="{FF2B5EF4-FFF2-40B4-BE49-F238E27FC236}">
                    <a16:creationId xmlns:a16="http://schemas.microsoft.com/office/drawing/2014/main" id="{814AF531-C305-0341-B56B-9DB81B5D489F}"/>
                  </a:ext>
                </a:extLst>
              </p:cNvPr>
              <p:cNvSpPr/>
              <p:nvPr/>
            </p:nvSpPr>
            <p:spPr>
              <a:xfrm>
                <a:off x="1707292" y="4035545"/>
                <a:ext cx="1157476" cy="335954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0" tIns="0" rIns="0" bIns="0" anchor="ctr" anchorCtr="0">
                <a:spAutoFit/>
              </a:bodyPr>
              <a:lstStyle/>
              <a:p>
                <a:pPr algn="ctr" fontAlgn="ctr">
                  <a:lnSpc>
                    <a:spcPct val="150000"/>
                  </a:lnSpc>
                </a:pPr>
                <a:r>
                  <a:rPr lang="en-US" altLang="ko-KR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2nd Tier (19)</a:t>
                </a:r>
              </a:p>
            </p:txBody>
          </p:sp>
        </p:grpSp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9FAD5C5F-3DA1-0E4F-8902-7C58E17CADAE}"/>
                </a:ext>
              </a:extLst>
            </p:cNvPr>
            <p:cNvGrpSpPr/>
            <p:nvPr/>
          </p:nvGrpSpPr>
          <p:grpSpPr>
            <a:xfrm>
              <a:off x="6501172" y="3451087"/>
              <a:ext cx="2438676" cy="1187261"/>
              <a:chOff x="1181514" y="4041939"/>
              <a:chExt cx="2297926" cy="1151257"/>
            </a:xfrm>
          </p:grpSpPr>
          <p:sp>
            <p:nvSpPr>
              <p:cNvPr id="58" name="모서리가 둥근 직사각형 57">
                <a:extLst>
                  <a:ext uri="{FF2B5EF4-FFF2-40B4-BE49-F238E27FC236}">
                    <a16:creationId xmlns:a16="http://schemas.microsoft.com/office/drawing/2014/main" id="{873BFFBF-D391-8146-8C27-2130D2CBAB8E}"/>
                  </a:ext>
                </a:extLst>
              </p:cNvPr>
              <p:cNvSpPr/>
              <p:nvPr/>
            </p:nvSpPr>
            <p:spPr bwMode="auto">
              <a:xfrm>
                <a:off x="1181514" y="4253118"/>
                <a:ext cx="2297926" cy="940078"/>
              </a:xfrm>
              <a:prstGeom prst="roundRect">
                <a:avLst>
                  <a:gd name="adj" fmla="val 11170"/>
                </a:avLst>
              </a:prstGeom>
              <a:solidFill>
                <a:schemeClr val="bg1"/>
              </a:solidFill>
              <a:ln w="6350">
                <a:solidFill>
                  <a:srgbClr val="969696"/>
                </a:solidFill>
                <a:round/>
                <a:headEnd/>
                <a:tailEnd/>
              </a:ln>
              <a:effectLst/>
            </p:spPr>
            <p:txBody>
              <a:bodyPr wrap="square" lIns="36000" tIns="36000" rIns="36000" bIns="36000" rtlCol="0" anchor="ctr"/>
              <a:lstStyle/>
              <a:p>
                <a:pPr algn="ctr">
                  <a:lnSpc>
                    <a:spcPct val="95000"/>
                  </a:lnSpc>
                </a:pPr>
                <a:endParaRPr kumimoji="0" lang="ko-KR" altLang="en-US" sz="1000" kern="0" dirty="0">
                  <a:solidFill>
                    <a:srgbClr val="000000"/>
                  </a:solidFill>
                  <a:latin typeface="+mn-ea"/>
                  <a:ea typeface="+mn-ea"/>
                </a:endParaRPr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A34BAE65-4842-254D-B63E-E1F452F8A3B5}"/>
                  </a:ext>
                </a:extLst>
              </p:cNvPr>
              <p:cNvSpPr/>
              <p:nvPr/>
            </p:nvSpPr>
            <p:spPr>
              <a:xfrm>
                <a:off x="1897801" y="4041939"/>
                <a:ext cx="776457" cy="3231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0" tIns="0" rIns="0" bIns="0" anchor="ctr" anchorCtr="0">
                <a:spAutoFit/>
              </a:bodyPr>
              <a:lstStyle/>
              <a:p>
                <a:pPr algn="ctr" fontAlgn="ctr">
                  <a:lnSpc>
                    <a:spcPct val="150000"/>
                  </a:lnSpc>
                </a:pPr>
                <a:r>
                  <a:rPr lang="en-US" altLang="ko-KR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Others</a:t>
                </a:r>
              </a:p>
            </p:txBody>
          </p:sp>
        </p:grp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BB229CC6-F921-4A47-A28C-ABA970101113}"/>
                </a:ext>
              </a:extLst>
            </p:cNvPr>
            <p:cNvSpPr/>
            <p:nvPr/>
          </p:nvSpPr>
          <p:spPr>
            <a:xfrm>
              <a:off x="1306028" y="3774800"/>
              <a:ext cx="2098800" cy="8125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lvl="1" fontAlgn="ctr">
                <a:lnSpc>
                  <a:spcPct val="120000"/>
                </a:lnSpc>
              </a:pPr>
              <a:r>
                <a:rPr lang="en-US" altLang="ko-KR" sz="130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tot.space</a:t>
              </a:r>
              <a:r>
                <a:rPr lang="en-US" altLang="ko-KR" sz="13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, </a:t>
              </a:r>
              <a:r>
                <a:rPr lang="en-US" altLang="ko-KR" sz="130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OverallQual</a:t>
              </a:r>
              <a:r>
                <a:rPr lang="en-US" altLang="ko-KR" sz="13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, </a:t>
              </a:r>
              <a:br>
                <a:rPr lang="en-US" altLang="ko-KR" sz="13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</a:br>
              <a:r>
                <a:rPr lang="en-US" altLang="ko-KR" sz="1300" b="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KitchenQual</a:t>
              </a:r>
              <a:r>
                <a:rPr lang="en-US" altLang="ko-KR" sz="13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, </a:t>
              </a:r>
              <a:r>
                <a:rPr lang="en-US" altLang="ko-KR" sz="1300" b="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built.period</a:t>
              </a:r>
              <a:r>
                <a:rPr lang="en-US" altLang="ko-KR" sz="13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, </a:t>
              </a:r>
              <a:br>
                <a:rPr lang="en-US" altLang="ko-KR" sz="13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</a:br>
              <a:r>
                <a:rPr lang="en-US" altLang="ko-KR" sz="1300" b="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remod.period</a:t>
              </a:r>
              <a:r>
                <a:rPr lang="en-US" altLang="ko-KR" sz="13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, fireplaces</a:t>
              </a:r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0BEA9E7F-D972-8F44-B52D-10F7B4BE8601}"/>
                </a:ext>
              </a:extLst>
            </p:cNvPr>
            <p:cNvSpPr/>
            <p:nvPr/>
          </p:nvSpPr>
          <p:spPr>
            <a:xfrm>
              <a:off x="3962073" y="3774800"/>
              <a:ext cx="2286835" cy="8125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lvl="1" fontAlgn="ctr">
                <a:lnSpc>
                  <a:spcPct val="120000"/>
                </a:lnSpc>
              </a:pPr>
              <a:r>
                <a:rPr lang="en-US" altLang="ko-KR" sz="1300" b="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LotArea</a:t>
              </a:r>
              <a:r>
                <a:rPr lang="en-US" altLang="ko-KR" sz="13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, </a:t>
              </a:r>
              <a:r>
                <a:rPr lang="en-US" altLang="ko-KR" sz="1300" b="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OverallCond</a:t>
              </a:r>
              <a:r>
                <a:rPr lang="en-US" altLang="ko-KR" sz="13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, </a:t>
              </a:r>
              <a:r>
                <a:rPr lang="en-US" altLang="ko-KR" sz="1300" b="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CentralAir.Y</a:t>
              </a:r>
              <a:r>
                <a:rPr lang="en-US" altLang="ko-KR" sz="13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, </a:t>
              </a:r>
              <a:r>
                <a:rPr lang="en-US" altLang="ko-KR" sz="1300" b="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FullBath</a:t>
              </a:r>
              <a:r>
                <a:rPr lang="en-US" altLang="ko-KR" sz="13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, </a:t>
              </a:r>
              <a:r>
                <a:rPr lang="en-US" altLang="ko-KR" sz="1300" b="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GarageCars</a:t>
              </a:r>
              <a:r>
                <a:rPr lang="en-US" altLang="ko-KR" sz="13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, </a:t>
              </a:r>
              <a:r>
                <a:rPr lang="en-US" altLang="ko-KR" sz="1300" b="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GarageYrBlt</a:t>
              </a:r>
              <a:r>
                <a:rPr lang="en-US" altLang="ko-KR" sz="13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, .. </a:t>
              </a:r>
            </a:p>
          </p:txBody>
        </p:sp>
        <p:sp>
          <p:nvSpPr>
            <p:cNvPr id="62" name="직사각형 61">
              <a:extLst>
                <a:ext uri="{FF2B5EF4-FFF2-40B4-BE49-F238E27FC236}">
                  <a16:creationId xmlns:a16="http://schemas.microsoft.com/office/drawing/2014/main" id="{8F808F1F-65F4-5644-B5EC-5D926320D0AC}"/>
                </a:ext>
              </a:extLst>
            </p:cNvPr>
            <p:cNvSpPr/>
            <p:nvPr/>
          </p:nvSpPr>
          <p:spPr>
            <a:xfrm>
              <a:off x="6682434" y="3774800"/>
              <a:ext cx="2098800" cy="8125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lvl="1" fontAlgn="ctr">
                <a:lnSpc>
                  <a:spcPct val="120000"/>
                </a:lnSpc>
              </a:pPr>
              <a:r>
                <a:rPr lang="en-US" altLang="ko-KR" sz="13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3rd Tier (21 variables) 4th Tier (22 variables) Garbage (Other)</a:t>
              </a:r>
            </a:p>
          </p:txBody>
        </p:sp>
      </p:grpSp>
      <p:cxnSp>
        <p:nvCxnSpPr>
          <p:cNvPr id="69" name="직선 연결선[R] 68">
            <a:extLst>
              <a:ext uri="{FF2B5EF4-FFF2-40B4-BE49-F238E27FC236}">
                <a16:creationId xmlns:a16="http://schemas.microsoft.com/office/drawing/2014/main" id="{A3963833-DC62-AA44-BAF4-9FEEFAF4B556}"/>
              </a:ext>
            </a:extLst>
          </p:cNvPr>
          <p:cNvCxnSpPr/>
          <p:nvPr/>
        </p:nvCxnSpPr>
        <p:spPr>
          <a:xfrm>
            <a:off x="668524" y="3104964"/>
            <a:ext cx="8585381" cy="0"/>
          </a:xfrm>
          <a:prstGeom prst="line">
            <a:avLst/>
          </a:prstGeom>
          <a:noFill/>
          <a:ln w="19050" cmpd="dbl">
            <a:solidFill>
              <a:sysClr val="windowText" lastClr="000000"/>
            </a:solidFill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3557013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0158636-B134-5F41-B0CC-B8698DE8377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DC5423-B1FF-9D47-8F8A-87FE9DCAE6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4BEB48F-B7EB-46C9-A9CE-1654B881328A}" type="slidenum">
              <a:rPr kumimoji="1" lang="ko-KR" altLang="en-US" sz="10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pPr marL="0" marR="0" lvl="0" indent="0" algn="ct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r>
              <a:rPr kumimoji="1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ko-KR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en-US" altLang="ko-KR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page</a:t>
            </a:r>
            <a:endParaRPr kumimoji="1" lang="ko-KR" altLang="en-US" sz="1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71695FF1-CB6A-2B44-9BDF-233890B247D8}"/>
              </a:ext>
            </a:extLst>
          </p:cNvPr>
          <p:cNvGrpSpPr/>
          <p:nvPr/>
        </p:nvGrpSpPr>
        <p:grpSpPr>
          <a:xfrm>
            <a:off x="-107004" y="1"/>
            <a:ext cx="10087467" cy="6858000"/>
            <a:chOff x="-63498" y="0"/>
            <a:chExt cx="6984998" cy="5143500"/>
          </a:xfrm>
        </p:grpSpPr>
        <p:sp>
          <p:nvSpPr>
            <p:cNvPr id="6" name="직사각형 238">
              <a:extLst>
                <a:ext uri="{FF2B5EF4-FFF2-40B4-BE49-F238E27FC236}">
                  <a16:creationId xmlns:a16="http://schemas.microsoft.com/office/drawing/2014/main" id="{DC22D943-60AC-6942-8D91-F287572C73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0"/>
              <a:ext cx="6858000" cy="5143500"/>
            </a:xfrm>
            <a:prstGeom prst="rect">
              <a:avLst/>
            </a:prstGeom>
            <a:solidFill>
              <a:srgbClr val="000000">
                <a:alpha val="79999"/>
              </a:srgbClr>
            </a:solidFill>
            <a:ln w="28575" algn="ctr">
              <a:noFill/>
              <a:round/>
              <a:headEnd/>
              <a:tailEnd/>
            </a:ln>
          </p:spPr>
          <p:txBody>
            <a:bodyPr lIns="31798" tIns="31798" rIns="31798" bIns="31798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marL="0" marR="0" lvl="0" indent="0" algn="ctr" defTabSz="914135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Rix고딕 B" pitchFamily="18" charset="-127"/>
                <a:cs typeface="+mn-cs"/>
              </a:endParaRPr>
            </a:p>
          </p:txBody>
        </p:sp>
        <p:pic>
          <p:nvPicPr>
            <p:cNvPr id="7" name="Picture 2" descr="\\10.250.177.62\###   개별 제안팀   ###\### Design Library ###\400. 제안설명회작업 Library\470. 제안설명회 PD작업\[11_09_06]우체국금융 단말장비\pop.png">
              <a:extLst>
                <a:ext uri="{FF2B5EF4-FFF2-40B4-BE49-F238E27FC236}">
                  <a16:creationId xmlns:a16="http://schemas.microsoft.com/office/drawing/2014/main" id="{A0DEED65-5BB8-4143-A011-7B4B84AE388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/>
            <a:srcRect l="1071" r="1088" b="1890"/>
            <a:stretch/>
          </p:blipFill>
          <p:spPr bwMode="auto">
            <a:xfrm>
              <a:off x="-63498" y="171450"/>
              <a:ext cx="6984998" cy="49720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4" name="제목 154">
            <a:extLst>
              <a:ext uri="{FF2B5EF4-FFF2-40B4-BE49-F238E27FC236}">
                <a16:creationId xmlns:a16="http://schemas.microsoft.com/office/drawing/2014/main" id="{674B3A11-2985-5942-BFC2-453A9E92E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464" y="49851"/>
            <a:ext cx="9241373" cy="415492"/>
          </a:xfrm>
          <a:noFill/>
          <a:ln w="9525">
            <a:noFill/>
            <a:miter lim="800000"/>
            <a:headEnd/>
            <a:tailEnd/>
          </a:ln>
        </p:spPr>
        <p:txBody>
          <a:bodyPr wrap="square" lIns="106674" tIns="53337" rIns="106674" bIns="53337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[Appendix] Variable Importance of Lasso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1AC75112-0E29-C946-B5DF-CAAA92C782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552" y="811017"/>
            <a:ext cx="7951439" cy="5627731"/>
          </a:xfrm>
          <a:prstGeom prst="rect">
            <a:avLst/>
          </a:prstGeom>
        </p:spPr>
      </p:pic>
      <p:sp>
        <p:nvSpPr>
          <p:cNvPr id="10" name="실행 단추: 홈 1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60E28053-36C3-0042-8786-86DB96709B16}"/>
              </a:ext>
            </a:extLst>
          </p:cNvPr>
          <p:cNvSpPr/>
          <p:nvPr/>
        </p:nvSpPr>
        <p:spPr bwMode="auto">
          <a:xfrm>
            <a:off x="9381208" y="54986"/>
            <a:ext cx="360324" cy="360000"/>
          </a:xfrm>
          <a:prstGeom prst="actionButtonHome">
            <a:avLst/>
          </a:prstGeom>
          <a:gradFill rotWithShape="1">
            <a:gsLst>
              <a:gs pos="0">
                <a:srgbClr val="EAEAEA"/>
              </a:gs>
              <a:gs pos="50000">
                <a:srgbClr val="EAEAEA">
                  <a:gamma/>
                  <a:tint val="54118"/>
                  <a:invGamma/>
                </a:srgbClr>
              </a:gs>
              <a:gs pos="100000">
                <a:srgbClr val="EAEAEA"/>
              </a:gs>
            </a:gsLst>
            <a:lin ang="0" scaled="1"/>
          </a:gradFill>
          <a:ln w="6350">
            <a:solidFill>
              <a:srgbClr val="969696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36000" tIns="36000" rIns="36000" bIns="36000" rtlCol="0" anchor="ctr"/>
          <a:lstStyle/>
          <a:p>
            <a:pPr marL="0" marR="0" lvl="0" indent="0" algn="ctr" defTabSz="914400" rtl="0" eaLnBrk="1" fontAlgn="base" latinLnBrk="1" hangingPunct="1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0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43428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0158636-B134-5F41-B0CC-B8698DE8377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DC5423-B1FF-9D47-8F8A-87FE9DCAE6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4BEB48F-B7EB-46C9-A9CE-1654B881328A}" type="slidenum">
              <a:rPr kumimoji="1" lang="ko-KR" altLang="en-US" sz="10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pPr marL="0" marR="0" lvl="0" indent="0" algn="ct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r>
              <a:rPr kumimoji="1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ko-KR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en-US" altLang="ko-KR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page</a:t>
            </a:r>
            <a:endParaRPr kumimoji="1" lang="ko-KR" altLang="en-US" sz="1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71695FF1-CB6A-2B44-9BDF-233890B247D8}"/>
              </a:ext>
            </a:extLst>
          </p:cNvPr>
          <p:cNvGrpSpPr/>
          <p:nvPr/>
        </p:nvGrpSpPr>
        <p:grpSpPr>
          <a:xfrm>
            <a:off x="-107004" y="1"/>
            <a:ext cx="10087467" cy="6858000"/>
            <a:chOff x="-63498" y="0"/>
            <a:chExt cx="6984998" cy="5143500"/>
          </a:xfrm>
        </p:grpSpPr>
        <p:sp>
          <p:nvSpPr>
            <p:cNvPr id="6" name="직사각형 238">
              <a:extLst>
                <a:ext uri="{FF2B5EF4-FFF2-40B4-BE49-F238E27FC236}">
                  <a16:creationId xmlns:a16="http://schemas.microsoft.com/office/drawing/2014/main" id="{DC22D943-60AC-6942-8D91-F287572C73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0"/>
              <a:ext cx="6858000" cy="5143500"/>
            </a:xfrm>
            <a:prstGeom prst="rect">
              <a:avLst/>
            </a:prstGeom>
            <a:solidFill>
              <a:srgbClr val="000000">
                <a:alpha val="79999"/>
              </a:srgbClr>
            </a:solidFill>
            <a:ln w="28575" algn="ctr">
              <a:noFill/>
              <a:round/>
              <a:headEnd/>
              <a:tailEnd/>
            </a:ln>
          </p:spPr>
          <p:txBody>
            <a:bodyPr lIns="31798" tIns="31798" rIns="31798" bIns="31798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marL="0" marR="0" lvl="0" indent="0" algn="ctr" defTabSz="914135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Rix고딕 B" pitchFamily="18" charset="-127"/>
                <a:cs typeface="+mn-cs"/>
              </a:endParaRPr>
            </a:p>
          </p:txBody>
        </p:sp>
        <p:pic>
          <p:nvPicPr>
            <p:cNvPr id="7" name="Picture 2" descr="\\10.250.177.62\###   개별 제안팀   ###\### Design Library ###\400. 제안설명회작업 Library\470. 제안설명회 PD작업\[11_09_06]우체국금융 단말장비\pop.png">
              <a:extLst>
                <a:ext uri="{FF2B5EF4-FFF2-40B4-BE49-F238E27FC236}">
                  <a16:creationId xmlns:a16="http://schemas.microsoft.com/office/drawing/2014/main" id="{A0DEED65-5BB8-4143-A011-7B4B84AE388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/>
            <a:srcRect l="1071" r="1088" b="1890"/>
            <a:stretch/>
          </p:blipFill>
          <p:spPr bwMode="auto">
            <a:xfrm>
              <a:off x="-63498" y="171450"/>
              <a:ext cx="6984998" cy="49720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4" name="제목 154">
            <a:extLst>
              <a:ext uri="{FF2B5EF4-FFF2-40B4-BE49-F238E27FC236}">
                <a16:creationId xmlns:a16="http://schemas.microsoft.com/office/drawing/2014/main" id="{674B3A11-2985-5942-BFC2-453A9E92E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464" y="49851"/>
            <a:ext cx="9241373" cy="415492"/>
          </a:xfrm>
          <a:noFill/>
          <a:ln w="9525">
            <a:noFill/>
            <a:miter lim="800000"/>
            <a:headEnd/>
            <a:tailEnd/>
          </a:ln>
        </p:spPr>
        <p:txBody>
          <a:bodyPr wrap="square" lIns="106674" tIns="53337" rIns="106674" bIns="53337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[Appendix] Variable Importance of Random Forest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9" name="Picture 8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D39F2241-BF87-8B49-B115-8A2D99D00C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488" y="994369"/>
            <a:ext cx="9145016" cy="5206939"/>
          </a:xfrm>
          <a:prstGeom prst="rect">
            <a:avLst/>
          </a:prstGeom>
        </p:spPr>
      </p:pic>
      <p:sp>
        <p:nvSpPr>
          <p:cNvPr id="10" name="실행 단추: 홈 1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0ACA10D4-D8AC-5040-9EFE-F04280962007}"/>
              </a:ext>
            </a:extLst>
          </p:cNvPr>
          <p:cNvSpPr/>
          <p:nvPr/>
        </p:nvSpPr>
        <p:spPr bwMode="auto">
          <a:xfrm>
            <a:off x="9381208" y="54986"/>
            <a:ext cx="360324" cy="360000"/>
          </a:xfrm>
          <a:prstGeom prst="actionButtonHome">
            <a:avLst/>
          </a:prstGeom>
          <a:gradFill rotWithShape="1">
            <a:gsLst>
              <a:gs pos="0">
                <a:srgbClr val="EAEAEA"/>
              </a:gs>
              <a:gs pos="50000">
                <a:srgbClr val="EAEAEA">
                  <a:gamma/>
                  <a:tint val="54118"/>
                  <a:invGamma/>
                </a:srgbClr>
              </a:gs>
              <a:gs pos="100000">
                <a:srgbClr val="EAEAEA"/>
              </a:gs>
            </a:gsLst>
            <a:lin ang="0" scaled="1"/>
          </a:gradFill>
          <a:ln w="6350">
            <a:solidFill>
              <a:srgbClr val="969696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36000" tIns="36000" rIns="36000" bIns="36000" rtlCol="0" anchor="ctr"/>
          <a:lstStyle/>
          <a:p>
            <a:pPr marL="0" marR="0" lvl="0" indent="0" algn="ctr" defTabSz="914400" rtl="0" eaLnBrk="1" fontAlgn="base" latinLnBrk="1" hangingPunct="1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0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843537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0158636-B134-5F41-B0CC-B8698DE8377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DC5423-B1FF-9D47-8F8A-87FE9DCAE6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4BEB48F-B7EB-46C9-A9CE-1654B881328A}" type="slidenum">
              <a:rPr kumimoji="1" lang="ko-KR" altLang="en-US" sz="10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pPr marL="0" marR="0" lvl="0" indent="0" algn="ct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r>
              <a:rPr kumimoji="1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ko-KR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en-US" altLang="ko-KR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page</a:t>
            </a:r>
            <a:endParaRPr kumimoji="1" lang="ko-KR" altLang="en-US" sz="1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71695FF1-CB6A-2B44-9BDF-233890B247D8}"/>
              </a:ext>
            </a:extLst>
          </p:cNvPr>
          <p:cNvGrpSpPr/>
          <p:nvPr/>
        </p:nvGrpSpPr>
        <p:grpSpPr>
          <a:xfrm>
            <a:off x="-107004" y="1"/>
            <a:ext cx="10087467" cy="6858000"/>
            <a:chOff x="-63498" y="0"/>
            <a:chExt cx="6984998" cy="5143500"/>
          </a:xfrm>
        </p:grpSpPr>
        <p:sp>
          <p:nvSpPr>
            <p:cNvPr id="6" name="직사각형 238">
              <a:extLst>
                <a:ext uri="{FF2B5EF4-FFF2-40B4-BE49-F238E27FC236}">
                  <a16:creationId xmlns:a16="http://schemas.microsoft.com/office/drawing/2014/main" id="{DC22D943-60AC-6942-8D91-F287572C73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0"/>
              <a:ext cx="6858000" cy="5143500"/>
            </a:xfrm>
            <a:prstGeom prst="rect">
              <a:avLst/>
            </a:prstGeom>
            <a:solidFill>
              <a:srgbClr val="000000">
                <a:alpha val="79999"/>
              </a:srgbClr>
            </a:solidFill>
            <a:ln w="28575" algn="ctr">
              <a:noFill/>
              <a:round/>
              <a:headEnd/>
              <a:tailEnd/>
            </a:ln>
          </p:spPr>
          <p:txBody>
            <a:bodyPr lIns="31798" tIns="31798" rIns="31798" bIns="31798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marL="0" marR="0" lvl="0" indent="0" algn="ctr" defTabSz="914135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Rix고딕 B" pitchFamily="18" charset="-127"/>
                <a:cs typeface="+mn-cs"/>
              </a:endParaRPr>
            </a:p>
          </p:txBody>
        </p:sp>
        <p:pic>
          <p:nvPicPr>
            <p:cNvPr id="7" name="Picture 2" descr="\\10.250.177.62\###   개별 제안팀   ###\### Design Library ###\400. 제안설명회작업 Library\470. 제안설명회 PD작업\[11_09_06]우체국금융 단말장비\pop.png">
              <a:extLst>
                <a:ext uri="{FF2B5EF4-FFF2-40B4-BE49-F238E27FC236}">
                  <a16:creationId xmlns:a16="http://schemas.microsoft.com/office/drawing/2014/main" id="{A0DEED65-5BB8-4143-A011-7B4B84AE388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/>
            <a:srcRect l="1071" r="1088" b="1890"/>
            <a:stretch/>
          </p:blipFill>
          <p:spPr bwMode="auto">
            <a:xfrm>
              <a:off x="-63498" y="171450"/>
              <a:ext cx="6984998" cy="49720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4" name="제목 154">
            <a:extLst>
              <a:ext uri="{FF2B5EF4-FFF2-40B4-BE49-F238E27FC236}">
                <a16:creationId xmlns:a16="http://schemas.microsoft.com/office/drawing/2014/main" id="{674B3A11-2985-5942-BFC2-453A9E92E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464" y="49851"/>
            <a:ext cx="9241373" cy="415492"/>
          </a:xfrm>
          <a:noFill/>
          <a:ln w="9525">
            <a:noFill/>
            <a:miter lim="800000"/>
            <a:headEnd/>
            <a:tailEnd/>
          </a:ln>
        </p:spPr>
        <p:txBody>
          <a:bodyPr wrap="square" lIns="106674" tIns="53337" rIns="106674" bIns="53337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[Appendix] Variable Importance of GBM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8" name="Picture 7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F5946B84-8AA1-F643-BEEF-AB5938AD2F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483" y="880564"/>
            <a:ext cx="9284152" cy="5500764"/>
          </a:xfrm>
          <a:prstGeom prst="rect">
            <a:avLst/>
          </a:prstGeom>
        </p:spPr>
      </p:pic>
      <p:sp>
        <p:nvSpPr>
          <p:cNvPr id="10" name="실행 단추: 홈 1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9663A6BE-5F6A-B44D-99CD-DD072CDC49CA}"/>
              </a:ext>
            </a:extLst>
          </p:cNvPr>
          <p:cNvSpPr/>
          <p:nvPr/>
        </p:nvSpPr>
        <p:spPr bwMode="auto">
          <a:xfrm>
            <a:off x="9381208" y="54986"/>
            <a:ext cx="360324" cy="360000"/>
          </a:xfrm>
          <a:prstGeom prst="actionButtonHome">
            <a:avLst/>
          </a:prstGeom>
          <a:gradFill rotWithShape="1">
            <a:gsLst>
              <a:gs pos="0">
                <a:srgbClr val="EAEAEA"/>
              </a:gs>
              <a:gs pos="50000">
                <a:srgbClr val="EAEAEA">
                  <a:gamma/>
                  <a:tint val="54118"/>
                  <a:invGamma/>
                </a:srgbClr>
              </a:gs>
              <a:gs pos="100000">
                <a:srgbClr val="EAEAEA"/>
              </a:gs>
            </a:gsLst>
            <a:lin ang="0" scaled="1"/>
          </a:gradFill>
          <a:ln w="6350">
            <a:solidFill>
              <a:srgbClr val="969696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36000" tIns="36000" rIns="36000" bIns="36000" rtlCol="0" anchor="ctr"/>
          <a:lstStyle/>
          <a:p>
            <a:pPr marL="0" marR="0" lvl="0" indent="0" algn="ctr" defTabSz="914400" rtl="0" eaLnBrk="1" fontAlgn="base" latinLnBrk="1" hangingPunct="1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0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056406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모서리가 둥근 직사각형 39">
            <a:extLst>
              <a:ext uri="{FF2B5EF4-FFF2-40B4-BE49-F238E27FC236}">
                <a16:creationId xmlns:a16="http://schemas.microsoft.com/office/drawing/2014/main" id="{F7CC3836-40AE-2C4C-856B-63D55C587899}"/>
              </a:ext>
            </a:extLst>
          </p:cNvPr>
          <p:cNvSpPr/>
          <p:nvPr/>
        </p:nvSpPr>
        <p:spPr>
          <a:xfrm>
            <a:off x="2392220" y="1894114"/>
            <a:ext cx="7186638" cy="4381326"/>
          </a:xfrm>
          <a:prstGeom prst="roundRect">
            <a:avLst>
              <a:gd name="adj" fmla="val 1324"/>
            </a:avLst>
          </a:prstGeom>
          <a:solidFill>
            <a:schemeClr val="bg1">
              <a:lumMod val="75000"/>
            </a:schemeClr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base" latinLnBrk="1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ko-KR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ahoma" panose="020B0604030504040204" pitchFamily="34" charset="0"/>
              <a:ea typeface="맑은 고딕" panose="020B0503020000020004" pitchFamily="34" charset="-127"/>
              <a:cs typeface="Tahoma" panose="020B0604030504040204" pitchFamily="34" charset="0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DC5423-B1FF-9D47-8F8A-87FE9DCAE6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4BEB48F-B7EB-46C9-A9CE-1654B881328A}" type="slidenum">
              <a:rPr kumimoji="1" lang="ko-KR" altLang="en-US" sz="10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pPr marL="0" marR="0" lvl="0" indent="0" algn="ct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r>
              <a:rPr kumimoji="1" lang="ko-KR" altLang="en-US" sz="1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page</a:t>
            </a:r>
            <a:endParaRPr kumimoji="1" lang="ko-KR" altLang="en-US" sz="1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2DD3E64C-8961-EF48-85E2-4875B5260D1B}"/>
              </a:ext>
            </a:extLst>
          </p:cNvPr>
          <p:cNvSpPr txBox="1">
            <a:spLocks/>
          </p:cNvSpPr>
          <p:nvPr/>
        </p:nvSpPr>
        <p:spPr>
          <a:xfrm>
            <a:off x="5452534" y="189654"/>
            <a:ext cx="4333470" cy="3928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lang="ko-KR" altLang="en-US" sz="2000" b="1" kern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2pPr>
            <a:lvl3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3pPr>
            <a:lvl4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4pPr>
            <a:lvl5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5pPr>
            <a:lvl6pPr marL="4572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6pPr>
            <a:lvl7pPr marL="9144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7pPr>
            <a:lvl8pPr marL="13716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8pPr>
            <a:lvl9pPr marL="18288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9pPr>
          </a:lstStyle>
          <a:p>
            <a:pPr marL="0" marR="0" lvl="0" indent="0" algn="r" defTabSz="914400" rtl="0" eaLnBrk="0" fontAlgn="base" latinLnBrk="1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II. Modeling Process </a:t>
            </a:r>
            <a:endParaRPr kumimoji="1" lang="ko-KR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ahoma" panose="020B0604030504040204" pitchFamily="34" charset="0"/>
              <a:ea typeface="맑은 고딕" pitchFamily="50" charset="-127"/>
              <a:cs typeface="Tahoma" panose="020B0604030504040204" pitchFamily="34" charset="0"/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41BF69F6-4069-A349-8E88-62E8F18C9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485" y="203378"/>
            <a:ext cx="5364596" cy="392894"/>
          </a:xfrm>
        </p:spPr>
        <p:txBody>
          <a:bodyPr/>
          <a:lstStyle/>
          <a:p>
            <a:r>
              <a:rPr lang="en-US" altLang="ko-KR" sz="18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3. </a:t>
            </a:r>
            <a:r>
              <a:rPr lang="en-US" altLang="ko-KR" sz="1800" dirty="0">
                <a:latin typeface="Tahoma" panose="020B0604030504040204" pitchFamily="34" charset="0"/>
                <a:cs typeface="Tahoma" panose="020B0604030504040204" pitchFamily="34" charset="0"/>
              </a:rPr>
              <a:t>Modeling &amp; Look-back </a:t>
            </a:r>
            <a:endParaRPr lang="ko-KR" altLang="en-US" sz="1800" dirty="0">
              <a:solidFill>
                <a:prstClr val="black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텍스트 개체 틀 2">
            <a:extLst>
              <a:ext uri="{FF2B5EF4-FFF2-40B4-BE49-F238E27FC236}">
                <a16:creationId xmlns:a16="http://schemas.microsoft.com/office/drawing/2014/main" id="{C353A69C-9AF9-2449-8685-B326502E6C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08483" y="789931"/>
            <a:ext cx="9253029" cy="318924"/>
          </a:xfrm>
        </p:spPr>
        <p:txBody>
          <a:bodyPr/>
          <a:lstStyle/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US" altLang="ko-KR" sz="1600" dirty="0">
                <a:latin typeface="Tahoma" panose="020B0604030504040204" pitchFamily="34" charset="0"/>
                <a:cs typeface="Tahoma" panose="020B0604030504040204" pitchFamily="34" charset="0"/>
              </a:rPr>
              <a:t>Process &amp; Tasks  - Modeling &amp; Look-back 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1E4F951-FB65-B843-82CD-6E786324AD16}"/>
              </a:ext>
            </a:extLst>
          </p:cNvPr>
          <p:cNvSpPr txBox="1"/>
          <p:nvPr/>
        </p:nvSpPr>
        <p:spPr>
          <a:xfrm>
            <a:off x="4439708" y="1916832"/>
            <a:ext cx="3132348" cy="3231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5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【 Process Summary 】</a:t>
            </a:r>
            <a:endParaRPr kumimoji="1" lang="ko-KR" altLang="en-US" sz="1500" b="1" i="0" u="none" strike="noStrike" kern="1200" cap="none" spc="0" normalizeH="0" baseline="0" noProof="0" dirty="0">
              <a:ln>
                <a:noFill/>
              </a:ln>
              <a:solidFill>
                <a:srgbClr val="0000CC"/>
              </a:solidFill>
              <a:effectLst/>
              <a:uLnTx/>
              <a:uFillTx/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28" name="모서리가 둥근 직사각형 27">
            <a:extLst>
              <a:ext uri="{FF2B5EF4-FFF2-40B4-BE49-F238E27FC236}">
                <a16:creationId xmlns:a16="http://schemas.microsoft.com/office/drawing/2014/main" id="{1608B6BC-6C07-9940-B22A-A72576E0B441}"/>
              </a:ext>
            </a:extLst>
          </p:cNvPr>
          <p:cNvSpPr/>
          <p:nvPr/>
        </p:nvSpPr>
        <p:spPr>
          <a:xfrm>
            <a:off x="2392220" y="1340768"/>
            <a:ext cx="7186638" cy="443548"/>
          </a:xfrm>
          <a:prstGeom prst="roundRect">
            <a:avLst>
              <a:gd name="adj" fmla="val 1324"/>
            </a:avLst>
          </a:prstGeom>
          <a:solidFill>
            <a:schemeClr val="bg1">
              <a:lumMod val="75000"/>
            </a:schemeClr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base" latinLnBrk="1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ko-KR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ahoma" panose="020B0604030504040204" pitchFamily="34" charset="0"/>
              <a:ea typeface="맑은 고딕" panose="020B0503020000020004" pitchFamily="34" charset="-127"/>
              <a:cs typeface="Tahoma" panose="020B060403050404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845E44C-AB67-194F-80E6-5982030B2C9F}"/>
              </a:ext>
            </a:extLst>
          </p:cNvPr>
          <p:cNvSpPr txBox="1"/>
          <p:nvPr/>
        </p:nvSpPr>
        <p:spPr>
          <a:xfrm>
            <a:off x="2495492" y="1395244"/>
            <a:ext cx="1225581" cy="3231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5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【 Target 】</a:t>
            </a:r>
            <a:endParaRPr kumimoji="1" lang="ko-KR" altLang="en-US" sz="1500" b="1" i="0" u="none" strike="noStrike" kern="1200" cap="none" spc="0" normalizeH="0" baseline="0" noProof="0" dirty="0">
              <a:ln>
                <a:noFill/>
              </a:ln>
              <a:solidFill>
                <a:srgbClr val="0000CC"/>
              </a:solidFill>
              <a:effectLst/>
              <a:uLnTx/>
              <a:uFillTx/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98C768A-1316-0E41-A5FB-ACD2CA1E8CDF}"/>
              </a:ext>
            </a:extLst>
          </p:cNvPr>
          <p:cNvSpPr txBox="1"/>
          <p:nvPr/>
        </p:nvSpPr>
        <p:spPr>
          <a:xfrm>
            <a:off x="3827640" y="1393031"/>
            <a:ext cx="5602688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77800" marR="0" lvl="0" indent="-177800" algn="l" defTabSz="914400" rtl="0" eaLnBrk="1" fontAlgn="base" latinLnBrk="1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1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Create</a:t>
            </a:r>
            <a:r>
              <a:rPr kumimoji="1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kumimoji="1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Best model  (Cross Validation, Hyper-parameter, ..) </a:t>
            </a:r>
          </a:p>
        </p:txBody>
      </p:sp>
      <p:sp>
        <p:nvSpPr>
          <p:cNvPr id="34" name="모서리가 둥근 직사각형 33">
            <a:extLst>
              <a:ext uri="{FF2B5EF4-FFF2-40B4-BE49-F238E27FC236}">
                <a16:creationId xmlns:a16="http://schemas.microsoft.com/office/drawing/2014/main" id="{E4CF00A7-A226-3D45-8B9D-3CBD4639E452}"/>
              </a:ext>
            </a:extLst>
          </p:cNvPr>
          <p:cNvSpPr/>
          <p:nvPr/>
        </p:nvSpPr>
        <p:spPr>
          <a:xfrm>
            <a:off x="2561105" y="2276002"/>
            <a:ext cx="6869223" cy="3853086"/>
          </a:xfrm>
          <a:prstGeom prst="roundRect">
            <a:avLst>
              <a:gd name="adj" fmla="val 1324"/>
            </a:avLst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7200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ctr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altLang="ko-KR" sz="1500" b="1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70" name="Picture 2" descr="C:\Users\wslee\Pictures\1328613850_8.png">
            <a:hlinkClick r:id="rId2" action="ppaction://hlinksldjump"/>
            <a:extLst>
              <a:ext uri="{FF2B5EF4-FFF2-40B4-BE49-F238E27FC236}">
                <a16:creationId xmlns:a16="http://schemas.microsoft.com/office/drawing/2014/main" id="{97035A4F-23AD-D04D-B7EB-80B81EEDC2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flipH="1">
            <a:off x="9004734" y="2384924"/>
            <a:ext cx="360000" cy="360000"/>
          </a:xfrm>
          <a:prstGeom prst="rect">
            <a:avLst/>
          </a:prstGeom>
          <a:noFill/>
        </p:spPr>
      </p:pic>
      <p:sp>
        <p:nvSpPr>
          <p:cNvPr id="84" name="직사각형 83">
            <a:extLst>
              <a:ext uri="{FF2B5EF4-FFF2-40B4-BE49-F238E27FC236}">
                <a16:creationId xmlns:a16="http://schemas.microsoft.com/office/drawing/2014/main" id="{F8CCB195-F439-8A48-A524-30A3FA7C701B}"/>
              </a:ext>
            </a:extLst>
          </p:cNvPr>
          <p:cNvSpPr/>
          <p:nvPr/>
        </p:nvSpPr>
        <p:spPr>
          <a:xfrm>
            <a:off x="392851" y="5561589"/>
            <a:ext cx="1462251" cy="61465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 cap="flat" cmpd="sng" algn="ctr">
            <a:solidFill>
              <a:schemeClr val="bg1">
                <a:lumMod val="50000"/>
              </a:schemeClr>
            </a:solidFill>
            <a:prstDash val="solid"/>
          </a:ln>
          <a:effectLst>
            <a:innerShdw blurRad="165100">
              <a:schemeClr val="bg1">
                <a:lumMod val="50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algn="ctr" eaLnBrk="0" latinLnBrk="0" hangingPunct="0">
              <a:spcBef>
                <a:spcPts val="1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500" spc="-1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Modeling &amp;</a:t>
            </a:r>
          </a:p>
          <a:p>
            <a:pPr algn="ctr" eaLnBrk="0" latinLnBrk="0" hangingPunct="0">
              <a:spcBef>
                <a:spcPts val="1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500" spc="-1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Look-bac</a:t>
            </a:r>
            <a:r>
              <a:rPr lang="en-US" altLang="ko-KR" sz="1500" spc="-1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</a:t>
            </a:r>
            <a:endParaRPr lang="ko-KR" altLang="en-US" sz="1500" spc="-10" dirty="0">
              <a:solidFill>
                <a:srgbClr val="000000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7416F9AD-E88B-5042-8103-9C214591AADD}"/>
              </a:ext>
            </a:extLst>
          </p:cNvPr>
          <p:cNvSpPr/>
          <p:nvPr/>
        </p:nvSpPr>
        <p:spPr>
          <a:xfrm>
            <a:off x="392851" y="1329268"/>
            <a:ext cx="1462251" cy="614656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 cap="flat" cmpd="sng" algn="ctr">
            <a:solidFill>
              <a:schemeClr val="bg1">
                <a:lumMod val="75000"/>
              </a:schemeClr>
            </a:solidFill>
            <a:prstDash val="solid"/>
          </a:ln>
          <a:effectLst>
            <a:innerShdw blurRad="165100">
              <a:schemeClr val="bg1">
                <a:lumMod val="75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>
                <a:tab pos="4503738" algn="ctr"/>
                <a:tab pos="9326563" algn="r"/>
              </a:tabLst>
              <a:defRPr/>
            </a:pPr>
            <a:r>
              <a:rPr kumimoji="1" lang="en-US" altLang="ko-KR" sz="1200" b="0" i="0" u="none" strike="noStrike" kern="1200" cap="none" spc="-1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Understanding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>
                <a:tab pos="4503738" algn="ctr"/>
                <a:tab pos="9326563" algn="r"/>
              </a:tabLst>
              <a:defRPr/>
            </a:pPr>
            <a:r>
              <a:rPr kumimoji="1" lang="en-US" altLang="ko-KR" sz="1200" b="0" i="0" u="none" strike="noStrike" kern="1200" cap="none" spc="-1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of Project</a:t>
            </a:r>
            <a:r>
              <a:rPr kumimoji="1" lang="en-US" altLang="ko-KR" sz="1200" b="0" i="0" u="none" strike="noStrike" kern="1200" cap="none" spc="-1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 </a:t>
            </a:r>
            <a:endParaRPr kumimoji="1" lang="ko-KR" altLang="en-US" sz="1200" b="0" i="0" u="none" strike="noStrike" kern="1200" cap="none" spc="-1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FF037905-349D-9D45-B12C-7F0BF2D5A0E7}"/>
              </a:ext>
            </a:extLst>
          </p:cNvPr>
          <p:cNvSpPr/>
          <p:nvPr/>
        </p:nvSpPr>
        <p:spPr>
          <a:xfrm>
            <a:off x="392851" y="2150587"/>
            <a:ext cx="1462251" cy="614656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 cap="flat" cmpd="sng" algn="ctr">
            <a:solidFill>
              <a:schemeClr val="bg1">
                <a:lumMod val="75000"/>
              </a:schemeClr>
            </a:solidFill>
            <a:prstDash val="solid"/>
          </a:ln>
          <a:effectLst>
            <a:innerShdw blurRad="165100">
              <a:schemeClr val="bg1">
                <a:lumMod val="75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200" b="0" spc="-1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EDA</a:t>
            </a:r>
            <a:endParaRPr lang="en-US" altLang="ko-KR" sz="1200" b="0" spc="-10" dirty="0">
              <a:solidFill>
                <a:prstClr val="black">
                  <a:lumMod val="85000"/>
                  <a:lumOff val="15000"/>
                </a:prstClr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cxnSp>
        <p:nvCxnSpPr>
          <p:cNvPr id="87" name="직선 화살표 연결선 86">
            <a:extLst>
              <a:ext uri="{FF2B5EF4-FFF2-40B4-BE49-F238E27FC236}">
                <a16:creationId xmlns:a16="http://schemas.microsoft.com/office/drawing/2014/main" id="{458C2998-3561-984E-B557-0063D19C1C1D}"/>
              </a:ext>
            </a:extLst>
          </p:cNvPr>
          <p:cNvCxnSpPr>
            <a:stCxn id="85" idx="2"/>
            <a:endCxn id="86" idx="0"/>
          </p:cNvCxnSpPr>
          <p:nvPr/>
        </p:nvCxnSpPr>
        <p:spPr>
          <a:xfrm>
            <a:off x="1123977" y="1943924"/>
            <a:ext cx="0" cy="206663"/>
          </a:xfrm>
          <a:prstGeom prst="straightConnector1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  <a:round/>
            <a:headEnd type="none" w="med" len="med"/>
            <a:tailEnd type="stealth"/>
          </a:ln>
        </p:spPr>
      </p:cxnSp>
      <p:cxnSp>
        <p:nvCxnSpPr>
          <p:cNvPr id="88" name="직선 화살표 연결선 87">
            <a:extLst>
              <a:ext uri="{FF2B5EF4-FFF2-40B4-BE49-F238E27FC236}">
                <a16:creationId xmlns:a16="http://schemas.microsoft.com/office/drawing/2014/main" id="{513EB37E-4B64-E543-9291-FD7CC503FB20}"/>
              </a:ext>
            </a:extLst>
          </p:cNvPr>
          <p:cNvCxnSpPr>
            <a:stCxn id="86" idx="2"/>
            <a:endCxn id="89" idx="0"/>
          </p:cNvCxnSpPr>
          <p:nvPr/>
        </p:nvCxnSpPr>
        <p:spPr>
          <a:xfrm>
            <a:off x="1123977" y="2765243"/>
            <a:ext cx="0" cy="206663"/>
          </a:xfrm>
          <a:prstGeom prst="straightConnector1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  <a:round/>
            <a:headEnd type="none" w="med" len="med"/>
            <a:tailEnd type="stealth"/>
          </a:ln>
        </p:spPr>
      </p:cxnSp>
      <p:sp>
        <p:nvSpPr>
          <p:cNvPr id="89" name="직사각형 88">
            <a:extLst>
              <a:ext uri="{FF2B5EF4-FFF2-40B4-BE49-F238E27FC236}">
                <a16:creationId xmlns:a16="http://schemas.microsoft.com/office/drawing/2014/main" id="{408D30D8-B4FB-4A4C-A0BE-4F0BF82DABF6}"/>
              </a:ext>
            </a:extLst>
          </p:cNvPr>
          <p:cNvSpPr/>
          <p:nvPr/>
        </p:nvSpPr>
        <p:spPr>
          <a:xfrm>
            <a:off x="392851" y="2971906"/>
            <a:ext cx="1462251" cy="614656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 cap="flat" cmpd="sng" algn="ctr">
            <a:solidFill>
              <a:schemeClr val="bg1">
                <a:lumMod val="75000"/>
              </a:schemeClr>
            </a:solidFill>
            <a:prstDash val="solid"/>
          </a:ln>
          <a:effectLst>
            <a:innerShdw blurRad="165100">
              <a:schemeClr val="bg1">
                <a:lumMod val="75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2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Data </a:t>
            </a:r>
          </a:p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2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Preprocessing</a:t>
            </a:r>
            <a:endParaRPr lang="ko-KR" altLang="en-US" sz="1200" b="0" spc="-10" dirty="0">
              <a:solidFill>
                <a:prstClr val="black">
                  <a:lumMod val="85000"/>
                  <a:lumOff val="15000"/>
                </a:prstClr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84F7ECE3-CB2C-1C4E-913D-02B318B85465}"/>
              </a:ext>
            </a:extLst>
          </p:cNvPr>
          <p:cNvSpPr/>
          <p:nvPr/>
        </p:nvSpPr>
        <p:spPr>
          <a:xfrm>
            <a:off x="392851" y="3793225"/>
            <a:ext cx="1462251" cy="614656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 cap="flat" cmpd="sng" algn="ctr">
            <a:solidFill>
              <a:schemeClr val="bg1">
                <a:lumMod val="75000"/>
              </a:schemeClr>
            </a:solidFill>
            <a:prstDash val="solid"/>
          </a:ln>
          <a:effectLst>
            <a:innerShdw blurRad="165100">
              <a:schemeClr val="bg1">
                <a:lumMod val="75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2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Feature </a:t>
            </a:r>
          </a:p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200" b="0" spc="-1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Creatio</a:t>
            </a:r>
            <a:r>
              <a:rPr lang="en-US" altLang="ko-KR" sz="12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n</a:t>
            </a:r>
            <a:endParaRPr lang="ko-KR" altLang="en-US" sz="1200" b="0" spc="-10" dirty="0">
              <a:solidFill>
                <a:prstClr val="black">
                  <a:lumMod val="85000"/>
                  <a:lumOff val="15000"/>
                </a:prstClr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A8E9E383-2301-B349-8CD6-425F61C4FA0F}"/>
              </a:ext>
            </a:extLst>
          </p:cNvPr>
          <p:cNvSpPr/>
          <p:nvPr/>
        </p:nvSpPr>
        <p:spPr>
          <a:xfrm>
            <a:off x="392851" y="4614544"/>
            <a:ext cx="1462251" cy="614656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 cap="flat" cmpd="sng" algn="ctr">
            <a:solidFill>
              <a:schemeClr val="bg1">
                <a:lumMod val="75000"/>
              </a:schemeClr>
            </a:solidFill>
            <a:prstDash val="solid"/>
          </a:ln>
          <a:effectLst>
            <a:innerShdw blurRad="165100">
              <a:schemeClr val="bg1">
                <a:lumMod val="75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2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Feature </a:t>
            </a:r>
          </a:p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2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Selection</a:t>
            </a:r>
            <a:endParaRPr lang="ko-KR" altLang="en-US" sz="1200" b="0" spc="-10" dirty="0">
              <a:solidFill>
                <a:prstClr val="black">
                  <a:lumMod val="85000"/>
                  <a:lumOff val="15000"/>
                </a:prstClr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cxnSp>
        <p:nvCxnSpPr>
          <p:cNvPr id="92" name="직선 화살표 연결선 91">
            <a:extLst>
              <a:ext uri="{FF2B5EF4-FFF2-40B4-BE49-F238E27FC236}">
                <a16:creationId xmlns:a16="http://schemas.microsoft.com/office/drawing/2014/main" id="{BEC87F8C-FB20-654E-A362-FC3922A97673}"/>
              </a:ext>
            </a:extLst>
          </p:cNvPr>
          <p:cNvCxnSpPr>
            <a:stCxn id="89" idx="2"/>
            <a:endCxn id="90" idx="0"/>
          </p:cNvCxnSpPr>
          <p:nvPr/>
        </p:nvCxnSpPr>
        <p:spPr>
          <a:xfrm>
            <a:off x="1123977" y="3586562"/>
            <a:ext cx="0" cy="206663"/>
          </a:xfrm>
          <a:prstGeom prst="straightConnector1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  <a:round/>
            <a:headEnd type="none" w="med" len="med"/>
            <a:tailEnd type="stealth"/>
          </a:ln>
        </p:spPr>
      </p:cxnSp>
      <p:cxnSp>
        <p:nvCxnSpPr>
          <p:cNvPr id="93" name="직선 화살표 연결선 92">
            <a:extLst>
              <a:ext uri="{FF2B5EF4-FFF2-40B4-BE49-F238E27FC236}">
                <a16:creationId xmlns:a16="http://schemas.microsoft.com/office/drawing/2014/main" id="{E98559C9-2BCA-2541-8D69-ECF2DE60C315}"/>
              </a:ext>
            </a:extLst>
          </p:cNvPr>
          <p:cNvCxnSpPr>
            <a:stCxn id="90" idx="2"/>
            <a:endCxn id="91" idx="0"/>
          </p:cNvCxnSpPr>
          <p:nvPr/>
        </p:nvCxnSpPr>
        <p:spPr>
          <a:xfrm>
            <a:off x="1123977" y="4407881"/>
            <a:ext cx="0" cy="206663"/>
          </a:xfrm>
          <a:prstGeom prst="straightConnector1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  <a:round/>
            <a:headEnd type="none" w="med" len="med"/>
            <a:tailEnd type="stealth"/>
          </a:ln>
        </p:spPr>
      </p:cxnSp>
      <p:cxnSp>
        <p:nvCxnSpPr>
          <p:cNvPr id="94" name="직선 화살표 연결선 93">
            <a:extLst>
              <a:ext uri="{FF2B5EF4-FFF2-40B4-BE49-F238E27FC236}">
                <a16:creationId xmlns:a16="http://schemas.microsoft.com/office/drawing/2014/main" id="{0B868CBB-661F-8849-B355-255FA3D22564}"/>
              </a:ext>
            </a:extLst>
          </p:cNvPr>
          <p:cNvCxnSpPr>
            <a:stCxn id="91" idx="2"/>
            <a:endCxn id="84" idx="0"/>
          </p:cNvCxnSpPr>
          <p:nvPr/>
        </p:nvCxnSpPr>
        <p:spPr>
          <a:xfrm>
            <a:off x="1123977" y="5229200"/>
            <a:ext cx="0" cy="332389"/>
          </a:xfrm>
          <a:prstGeom prst="straightConnector1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  <a:round/>
            <a:headEnd type="none" w="med" len="med"/>
            <a:tailEnd type="stealth"/>
          </a:ln>
        </p:spPr>
      </p:cxnSp>
      <p:sp>
        <p:nvSpPr>
          <p:cNvPr id="95" name="직사각형 94">
            <a:extLst>
              <a:ext uri="{FF2B5EF4-FFF2-40B4-BE49-F238E27FC236}">
                <a16:creationId xmlns:a16="http://schemas.microsoft.com/office/drawing/2014/main" id="{F6B6492E-C975-E342-A141-9958AA2AD1C2}"/>
              </a:ext>
            </a:extLst>
          </p:cNvPr>
          <p:cNvSpPr/>
          <p:nvPr/>
        </p:nvSpPr>
        <p:spPr bwMode="auto">
          <a:xfrm>
            <a:off x="1120480" y="5404444"/>
            <a:ext cx="231984" cy="86554"/>
          </a:xfrm>
          <a:prstGeom prst="rect">
            <a:avLst/>
          </a:prstGeom>
          <a:noFill/>
          <a:ln w="3175">
            <a:noFill/>
            <a:prstDash val="dash"/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marL="0" marR="0" lvl="0" indent="0" algn="ctr" defTabSz="914400" rtl="0" eaLnBrk="1" fontAlgn="base" latinLnBrk="1" hangingPunct="1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05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96" name="자유형 95">
            <a:extLst>
              <a:ext uri="{FF2B5EF4-FFF2-40B4-BE49-F238E27FC236}">
                <a16:creationId xmlns:a16="http://schemas.microsoft.com/office/drawing/2014/main" id="{A836E8EF-E776-E741-9A94-7FE32C7CD189}"/>
              </a:ext>
            </a:extLst>
          </p:cNvPr>
          <p:cNvSpPr/>
          <p:nvPr/>
        </p:nvSpPr>
        <p:spPr>
          <a:xfrm>
            <a:off x="1952038" y="1423716"/>
            <a:ext cx="418726" cy="4905607"/>
          </a:xfrm>
          <a:custGeom>
            <a:avLst/>
            <a:gdLst>
              <a:gd name="connsiteX0" fmla="*/ 0 w 846667"/>
              <a:gd name="connsiteY0" fmla="*/ 1617133 h 2446867"/>
              <a:gd name="connsiteX1" fmla="*/ 846667 w 846667"/>
              <a:gd name="connsiteY1" fmla="*/ 0 h 2446867"/>
              <a:gd name="connsiteX2" fmla="*/ 846667 w 846667"/>
              <a:gd name="connsiteY2" fmla="*/ 2446867 h 2446867"/>
              <a:gd name="connsiteX3" fmla="*/ 16934 w 846667"/>
              <a:gd name="connsiteY3" fmla="*/ 2446867 h 2446867"/>
              <a:gd name="connsiteX4" fmla="*/ 0 w 846667"/>
              <a:gd name="connsiteY4" fmla="*/ 1617133 h 2446867"/>
              <a:gd name="connsiteX0" fmla="*/ 2116 w 848783"/>
              <a:gd name="connsiteY0" fmla="*/ 1617133 h 2453217"/>
              <a:gd name="connsiteX1" fmla="*/ 848783 w 848783"/>
              <a:gd name="connsiteY1" fmla="*/ 0 h 2453217"/>
              <a:gd name="connsiteX2" fmla="*/ 848783 w 848783"/>
              <a:gd name="connsiteY2" fmla="*/ 2446867 h 2453217"/>
              <a:gd name="connsiteX3" fmla="*/ 0 w 848783"/>
              <a:gd name="connsiteY3" fmla="*/ 2453217 h 2453217"/>
              <a:gd name="connsiteX4" fmla="*/ 2116 w 848783"/>
              <a:gd name="connsiteY4" fmla="*/ 1617133 h 2453217"/>
              <a:gd name="connsiteX0" fmla="*/ 2116 w 848783"/>
              <a:gd name="connsiteY0" fmla="*/ 1617133 h 2453217"/>
              <a:gd name="connsiteX1" fmla="*/ 848783 w 848783"/>
              <a:gd name="connsiteY1" fmla="*/ 0 h 2453217"/>
              <a:gd name="connsiteX2" fmla="*/ 848783 w 848783"/>
              <a:gd name="connsiteY2" fmla="*/ 2453158 h 2453217"/>
              <a:gd name="connsiteX3" fmla="*/ 0 w 848783"/>
              <a:gd name="connsiteY3" fmla="*/ 2453217 h 2453217"/>
              <a:gd name="connsiteX4" fmla="*/ 2116 w 848783"/>
              <a:gd name="connsiteY4" fmla="*/ 1617133 h 2453217"/>
              <a:gd name="connsiteX0" fmla="*/ 2116 w 848783"/>
              <a:gd name="connsiteY0" fmla="*/ 1617133 h 2453217"/>
              <a:gd name="connsiteX1" fmla="*/ 848783 w 848783"/>
              <a:gd name="connsiteY1" fmla="*/ 0 h 2453217"/>
              <a:gd name="connsiteX2" fmla="*/ 830471 w 848783"/>
              <a:gd name="connsiteY2" fmla="*/ 2339933 h 2453217"/>
              <a:gd name="connsiteX3" fmla="*/ 0 w 848783"/>
              <a:gd name="connsiteY3" fmla="*/ 2453217 h 2453217"/>
              <a:gd name="connsiteX4" fmla="*/ 2116 w 848783"/>
              <a:gd name="connsiteY4" fmla="*/ 1617133 h 2453217"/>
              <a:gd name="connsiteX0" fmla="*/ 75366 w 848783"/>
              <a:gd name="connsiteY0" fmla="*/ 786814 h 2453217"/>
              <a:gd name="connsiteX1" fmla="*/ 848783 w 848783"/>
              <a:gd name="connsiteY1" fmla="*/ 0 h 2453217"/>
              <a:gd name="connsiteX2" fmla="*/ 830471 w 848783"/>
              <a:gd name="connsiteY2" fmla="*/ 2339933 h 2453217"/>
              <a:gd name="connsiteX3" fmla="*/ 0 w 848783"/>
              <a:gd name="connsiteY3" fmla="*/ 2453217 h 2453217"/>
              <a:gd name="connsiteX4" fmla="*/ 75366 w 848783"/>
              <a:gd name="connsiteY4" fmla="*/ 786814 h 2453217"/>
              <a:gd name="connsiteX0" fmla="*/ 75366 w 848783"/>
              <a:gd name="connsiteY0" fmla="*/ 786814 h 2708258"/>
              <a:gd name="connsiteX1" fmla="*/ 848783 w 848783"/>
              <a:gd name="connsiteY1" fmla="*/ 0 h 2708258"/>
              <a:gd name="connsiteX2" fmla="*/ 830471 w 848783"/>
              <a:gd name="connsiteY2" fmla="*/ 2708258 h 2708258"/>
              <a:gd name="connsiteX3" fmla="*/ 0 w 848783"/>
              <a:gd name="connsiteY3" fmla="*/ 2453217 h 2708258"/>
              <a:gd name="connsiteX4" fmla="*/ 75366 w 848783"/>
              <a:gd name="connsiteY4" fmla="*/ 786814 h 2708258"/>
              <a:gd name="connsiteX0" fmla="*/ 75366 w 876580"/>
              <a:gd name="connsiteY0" fmla="*/ 786814 h 2699888"/>
              <a:gd name="connsiteX1" fmla="*/ 848783 w 876580"/>
              <a:gd name="connsiteY1" fmla="*/ 0 h 2699888"/>
              <a:gd name="connsiteX2" fmla="*/ 876580 w 876580"/>
              <a:gd name="connsiteY2" fmla="*/ 2699888 h 2699888"/>
              <a:gd name="connsiteX3" fmla="*/ 0 w 876580"/>
              <a:gd name="connsiteY3" fmla="*/ 2453217 h 2699888"/>
              <a:gd name="connsiteX4" fmla="*/ 75366 w 876580"/>
              <a:gd name="connsiteY4" fmla="*/ 786814 h 2699888"/>
              <a:gd name="connsiteX0" fmla="*/ 11 w 904973"/>
              <a:gd name="connsiteY0" fmla="*/ 1608009 h 2699888"/>
              <a:gd name="connsiteX1" fmla="*/ 877176 w 904973"/>
              <a:gd name="connsiteY1" fmla="*/ 0 h 2699888"/>
              <a:gd name="connsiteX2" fmla="*/ 904973 w 904973"/>
              <a:gd name="connsiteY2" fmla="*/ 2699888 h 2699888"/>
              <a:gd name="connsiteX3" fmla="*/ 28393 w 904973"/>
              <a:gd name="connsiteY3" fmla="*/ 2453217 h 2699888"/>
              <a:gd name="connsiteX4" fmla="*/ 11 w 904973"/>
              <a:gd name="connsiteY4" fmla="*/ 1608009 h 2699888"/>
              <a:gd name="connsiteX0" fmla="*/ 13117 w 876580"/>
              <a:gd name="connsiteY0" fmla="*/ 1690882 h 2699888"/>
              <a:gd name="connsiteX1" fmla="*/ 848783 w 876580"/>
              <a:gd name="connsiteY1" fmla="*/ 0 h 2699888"/>
              <a:gd name="connsiteX2" fmla="*/ 876580 w 876580"/>
              <a:gd name="connsiteY2" fmla="*/ 2699888 h 2699888"/>
              <a:gd name="connsiteX3" fmla="*/ 0 w 876580"/>
              <a:gd name="connsiteY3" fmla="*/ 2453217 h 2699888"/>
              <a:gd name="connsiteX4" fmla="*/ 13117 w 876580"/>
              <a:gd name="connsiteY4" fmla="*/ 1690882 h 2699888"/>
              <a:gd name="connsiteX0" fmla="*/ 13117 w 896791"/>
              <a:gd name="connsiteY0" fmla="*/ 1690882 h 2808711"/>
              <a:gd name="connsiteX1" fmla="*/ 848783 w 896791"/>
              <a:gd name="connsiteY1" fmla="*/ 0 h 2808711"/>
              <a:gd name="connsiteX2" fmla="*/ 896791 w 896791"/>
              <a:gd name="connsiteY2" fmla="*/ 2808711 h 2808711"/>
              <a:gd name="connsiteX3" fmla="*/ 0 w 896791"/>
              <a:gd name="connsiteY3" fmla="*/ 2453217 h 2808711"/>
              <a:gd name="connsiteX4" fmla="*/ 13117 w 896791"/>
              <a:gd name="connsiteY4" fmla="*/ 1690882 h 2808711"/>
              <a:gd name="connsiteX0" fmla="*/ 13117 w 917002"/>
              <a:gd name="connsiteY0" fmla="*/ 1690882 h 2925906"/>
              <a:gd name="connsiteX1" fmla="*/ 848783 w 917002"/>
              <a:gd name="connsiteY1" fmla="*/ 0 h 2925906"/>
              <a:gd name="connsiteX2" fmla="*/ 917002 w 917002"/>
              <a:gd name="connsiteY2" fmla="*/ 2925906 h 2925906"/>
              <a:gd name="connsiteX3" fmla="*/ 0 w 917002"/>
              <a:gd name="connsiteY3" fmla="*/ 2453217 h 2925906"/>
              <a:gd name="connsiteX4" fmla="*/ 13117 w 917002"/>
              <a:gd name="connsiteY4" fmla="*/ 1690882 h 2925906"/>
              <a:gd name="connsiteX0" fmla="*/ 114169 w 917002"/>
              <a:gd name="connsiteY0" fmla="*/ 125506 h 2925906"/>
              <a:gd name="connsiteX1" fmla="*/ 848783 w 917002"/>
              <a:gd name="connsiteY1" fmla="*/ 0 h 2925906"/>
              <a:gd name="connsiteX2" fmla="*/ 917002 w 917002"/>
              <a:gd name="connsiteY2" fmla="*/ 2925906 h 2925906"/>
              <a:gd name="connsiteX3" fmla="*/ 0 w 917002"/>
              <a:gd name="connsiteY3" fmla="*/ 2453217 h 2925906"/>
              <a:gd name="connsiteX4" fmla="*/ 114169 w 917002"/>
              <a:gd name="connsiteY4" fmla="*/ 125506 h 2925906"/>
              <a:gd name="connsiteX0" fmla="*/ 33328 w 836161"/>
              <a:gd name="connsiteY0" fmla="*/ 125506 h 2925906"/>
              <a:gd name="connsiteX1" fmla="*/ 767942 w 836161"/>
              <a:gd name="connsiteY1" fmla="*/ 0 h 2925906"/>
              <a:gd name="connsiteX2" fmla="*/ 836161 w 836161"/>
              <a:gd name="connsiteY2" fmla="*/ 2925906 h 2925906"/>
              <a:gd name="connsiteX3" fmla="*/ 0 w 836161"/>
              <a:gd name="connsiteY3" fmla="*/ 1666344 h 2925906"/>
              <a:gd name="connsiteX4" fmla="*/ 33328 w 836161"/>
              <a:gd name="connsiteY4" fmla="*/ 125506 h 2925906"/>
              <a:gd name="connsiteX0" fmla="*/ 33328 w 795741"/>
              <a:gd name="connsiteY0" fmla="*/ 125506 h 4918204"/>
              <a:gd name="connsiteX1" fmla="*/ 767942 w 795741"/>
              <a:gd name="connsiteY1" fmla="*/ 0 h 4918204"/>
              <a:gd name="connsiteX2" fmla="*/ 795741 w 795741"/>
              <a:gd name="connsiteY2" fmla="*/ 4918204 h 4918204"/>
              <a:gd name="connsiteX3" fmla="*/ 0 w 795741"/>
              <a:gd name="connsiteY3" fmla="*/ 1666344 h 4918204"/>
              <a:gd name="connsiteX4" fmla="*/ 33328 w 795741"/>
              <a:gd name="connsiteY4" fmla="*/ 125506 h 4918204"/>
              <a:gd name="connsiteX0" fmla="*/ 13117 w 775530"/>
              <a:gd name="connsiteY0" fmla="*/ 125506 h 4918204"/>
              <a:gd name="connsiteX1" fmla="*/ 747731 w 775530"/>
              <a:gd name="connsiteY1" fmla="*/ 0 h 4918204"/>
              <a:gd name="connsiteX2" fmla="*/ 775530 w 775530"/>
              <a:gd name="connsiteY2" fmla="*/ 4918204 h 4918204"/>
              <a:gd name="connsiteX3" fmla="*/ 0 w 775530"/>
              <a:gd name="connsiteY3" fmla="*/ 1515666 h 4918204"/>
              <a:gd name="connsiteX4" fmla="*/ 13117 w 775530"/>
              <a:gd name="connsiteY4" fmla="*/ 125506 h 4918204"/>
              <a:gd name="connsiteX0" fmla="*/ 13117 w 775530"/>
              <a:gd name="connsiteY0" fmla="*/ 167361 h 4960059"/>
              <a:gd name="connsiteX1" fmla="*/ 747731 w 775530"/>
              <a:gd name="connsiteY1" fmla="*/ 0 h 4960059"/>
              <a:gd name="connsiteX2" fmla="*/ 775530 w 775530"/>
              <a:gd name="connsiteY2" fmla="*/ 4960059 h 4960059"/>
              <a:gd name="connsiteX3" fmla="*/ 0 w 775530"/>
              <a:gd name="connsiteY3" fmla="*/ 1557521 h 4960059"/>
              <a:gd name="connsiteX4" fmla="*/ 13117 w 775530"/>
              <a:gd name="connsiteY4" fmla="*/ 167361 h 4960059"/>
              <a:gd name="connsiteX0" fmla="*/ 13117 w 747731"/>
              <a:gd name="connsiteY0" fmla="*/ 167361 h 4968430"/>
              <a:gd name="connsiteX1" fmla="*/ 747731 w 747731"/>
              <a:gd name="connsiteY1" fmla="*/ 0 h 4968430"/>
              <a:gd name="connsiteX2" fmla="*/ 714900 w 747731"/>
              <a:gd name="connsiteY2" fmla="*/ 4968430 h 4968430"/>
              <a:gd name="connsiteX3" fmla="*/ 0 w 747731"/>
              <a:gd name="connsiteY3" fmla="*/ 1557521 h 4968430"/>
              <a:gd name="connsiteX4" fmla="*/ 13117 w 747731"/>
              <a:gd name="connsiteY4" fmla="*/ 167361 h 4968430"/>
              <a:gd name="connsiteX0" fmla="*/ 13117 w 747731"/>
              <a:gd name="connsiteY0" fmla="*/ 131532 h 4968430"/>
              <a:gd name="connsiteX1" fmla="*/ 747731 w 747731"/>
              <a:gd name="connsiteY1" fmla="*/ 0 h 4968430"/>
              <a:gd name="connsiteX2" fmla="*/ 714900 w 747731"/>
              <a:gd name="connsiteY2" fmla="*/ 4968430 h 4968430"/>
              <a:gd name="connsiteX3" fmla="*/ 0 w 747731"/>
              <a:gd name="connsiteY3" fmla="*/ 1557521 h 4968430"/>
              <a:gd name="connsiteX4" fmla="*/ 13117 w 747731"/>
              <a:gd name="connsiteY4" fmla="*/ 131532 h 4968430"/>
              <a:gd name="connsiteX0" fmla="*/ 13117 w 747731"/>
              <a:gd name="connsiteY0" fmla="*/ 131532 h 4968430"/>
              <a:gd name="connsiteX1" fmla="*/ 747731 w 747731"/>
              <a:gd name="connsiteY1" fmla="*/ 0 h 4968430"/>
              <a:gd name="connsiteX2" fmla="*/ 714900 w 747731"/>
              <a:gd name="connsiteY2" fmla="*/ 4968430 h 4968430"/>
              <a:gd name="connsiteX3" fmla="*/ 0 w 747731"/>
              <a:gd name="connsiteY3" fmla="*/ 2540473 h 4968430"/>
              <a:gd name="connsiteX4" fmla="*/ 13117 w 747731"/>
              <a:gd name="connsiteY4" fmla="*/ 131532 h 4968430"/>
              <a:gd name="connsiteX0" fmla="*/ 13117 w 747731"/>
              <a:gd name="connsiteY0" fmla="*/ 131532 h 4968430"/>
              <a:gd name="connsiteX1" fmla="*/ 747731 w 747731"/>
              <a:gd name="connsiteY1" fmla="*/ 0 h 4968430"/>
              <a:gd name="connsiteX2" fmla="*/ 714900 w 747731"/>
              <a:gd name="connsiteY2" fmla="*/ 4968430 h 4968430"/>
              <a:gd name="connsiteX3" fmla="*/ 0 w 747731"/>
              <a:gd name="connsiteY3" fmla="*/ 2540473 h 4968430"/>
              <a:gd name="connsiteX4" fmla="*/ 13117 w 747731"/>
              <a:gd name="connsiteY4" fmla="*/ 131532 h 4968430"/>
              <a:gd name="connsiteX0" fmla="*/ 53754 w 788368"/>
              <a:gd name="connsiteY0" fmla="*/ 131532 h 4968430"/>
              <a:gd name="connsiteX1" fmla="*/ 788368 w 788368"/>
              <a:gd name="connsiteY1" fmla="*/ 0 h 4968430"/>
              <a:gd name="connsiteX2" fmla="*/ 755537 w 788368"/>
              <a:gd name="connsiteY2" fmla="*/ 4968430 h 4968430"/>
              <a:gd name="connsiteX3" fmla="*/ 0 w 788368"/>
              <a:gd name="connsiteY3" fmla="*/ 1047843 h 4968430"/>
              <a:gd name="connsiteX4" fmla="*/ 53754 w 788368"/>
              <a:gd name="connsiteY4" fmla="*/ 131532 h 4968430"/>
              <a:gd name="connsiteX0" fmla="*/ 53754 w 788368"/>
              <a:gd name="connsiteY0" fmla="*/ 723123 h 5560021"/>
              <a:gd name="connsiteX1" fmla="*/ 788368 w 788368"/>
              <a:gd name="connsiteY1" fmla="*/ 0 h 5560021"/>
              <a:gd name="connsiteX2" fmla="*/ 755537 w 788368"/>
              <a:gd name="connsiteY2" fmla="*/ 5560021 h 5560021"/>
              <a:gd name="connsiteX3" fmla="*/ 0 w 788368"/>
              <a:gd name="connsiteY3" fmla="*/ 1639434 h 5560021"/>
              <a:gd name="connsiteX4" fmla="*/ 53754 w 788368"/>
              <a:gd name="connsiteY4" fmla="*/ 723123 h 5560021"/>
              <a:gd name="connsiteX0" fmla="*/ 13115 w 788368"/>
              <a:gd name="connsiteY0" fmla="*/ 759528 h 5560021"/>
              <a:gd name="connsiteX1" fmla="*/ 788368 w 788368"/>
              <a:gd name="connsiteY1" fmla="*/ 0 h 5560021"/>
              <a:gd name="connsiteX2" fmla="*/ 755537 w 788368"/>
              <a:gd name="connsiteY2" fmla="*/ 5560021 h 5560021"/>
              <a:gd name="connsiteX3" fmla="*/ 0 w 788368"/>
              <a:gd name="connsiteY3" fmla="*/ 1639434 h 5560021"/>
              <a:gd name="connsiteX4" fmla="*/ 13115 w 788368"/>
              <a:gd name="connsiteY4" fmla="*/ 759528 h 5560021"/>
              <a:gd name="connsiteX0" fmla="*/ 13115 w 788368"/>
              <a:gd name="connsiteY0" fmla="*/ 759528 h 5123153"/>
              <a:gd name="connsiteX1" fmla="*/ 788368 w 788368"/>
              <a:gd name="connsiteY1" fmla="*/ 0 h 5123153"/>
              <a:gd name="connsiteX2" fmla="*/ 714899 w 788368"/>
              <a:gd name="connsiteY2" fmla="*/ 5123153 h 5123153"/>
              <a:gd name="connsiteX3" fmla="*/ 0 w 788368"/>
              <a:gd name="connsiteY3" fmla="*/ 1639434 h 5123153"/>
              <a:gd name="connsiteX4" fmla="*/ 13115 w 788368"/>
              <a:gd name="connsiteY4" fmla="*/ 759528 h 5123153"/>
              <a:gd name="connsiteX0" fmla="*/ 13115 w 796175"/>
              <a:gd name="connsiteY0" fmla="*/ 759528 h 5059443"/>
              <a:gd name="connsiteX1" fmla="*/ 788368 w 796175"/>
              <a:gd name="connsiteY1" fmla="*/ 0 h 5059443"/>
              <a:gd name="connsiteX2" fmla="*/ 796175 w 796175"/>
              <a:gd name="connsiteY2" fmla="*/ 5059443 h 5059443"/>
              <a:gd name="connsiteX3" fmla="*/ 0 w 796175"/>
              <a:gd name="connsiteY3" fmla="*/ 1639434 h 5059443"/>
              <a:gd name="connsiteX4" fmla="*/ 13115 w 796175"/>
              <a:gd name="connsiteY4" fmla="*/ 759528 h 5059443"/>
              <a:gd name="connsiteX0" fmla="*/ 130593 w 913653"/>
              <a:gd name="connsiteY0" fmla="*/ 759528 h 5059443"/>
              <a:gd name="connsiteX1" fmla="*/ 905846 w 913653"/>
              <a:gd name="connsiteY1" fmla="*/ 0 h 5059443"/>
              <a:gd name="connsiteX2" fmla="*/ 913653 w 913653"/>
              <a:gd name="connsiteY2" fmla="*/ 5059443 h 5059443"/>
              <a:gd name="connsiteX3" fmla="*/ 0 w 913653"/>
              <a:gd name="connsiteY3" fmla="*/ 2503240 h 5059443"/>
              <a:gd name="connsiteX4" fmla="*/ 130593 w 913653"/>
              <a:gd name="connsiteY4" fmla="*/ 759528 h 5059443"/>
              <a:gd name="connsiteX0" fmla="*/ 7 w 959283"/>
              <a:gd name="connsiteY0" fmla="*/ 1593548 h 5059443"/>
              <a:gd name="connsiteX1" fmla="*/ 951476 w 959283"/>
              <a:gd name="connsiteY1" fmla="*/ 0 h 5059443"/>
              <a:gd name="connsiteX2" fmla="*/ 959283 w 959283"/>
              <a:gd name="connsiteY2" fmla="*/ 5059443 h 5059443"/>
              <a:gd name="connsiteX3" fmla="*/ 45630 w 959283"/>
              <a:gd name="connsiteY3" fmla="*/ 2503240 h 5059443"/>
              <a:gd name="connsiteX4" fmla="*/ 7 w 959283"/>
              <a:gd name="connsiteY4" fmla="*/ 1593548 h 5059443"/>
              <a:gd name="connsiteX0" fmla="*/ 7 w 959283"/>
              <a:gd name="connsiteY0" fmla="*/ 1593548 h 5507407"/>
              <a:gd name="connsiteX1" fmla="*/ 951476 w 959283"/>
              <a:gd name="connsiteY1" fmla="*/ 0 h 5507407"/>
              <a:gd name="connsiteX2" fmla="*/ 959283 w 959283"/>
              <a:gd name="connsiteY2" fmla="*/ 5059443 h 5507407"/>
              <a:gd name="connsiteX3" fmla="*/ 45630 w 959283"/>
              <a:gd name="connsiteY3" fmla="*/ 5193946 h 5507407"/>
              <a:gd name="connsiteX4" fmla="*/ 7 w 959283"/>
              <a:gd name="connsiteY4" fmla="*/ 1593548 h 5507407"/>
              <a:gd name="connsiteX0" fmla="*/ 7 w 959283"/>
              <a:gd name="connsiteY0" fmla="*/ 1593548 h 5193946"/>
              <a:gd name="connsiteX1" fmla="*/ 951476 w 959283"/>
              <a:gd name="connsiteY1" fmla="*/ 0 h 5193946"/>
              <a:gd name="connsiteX2" fmla="*/ 959283 w 959283"/>
              <a:gd name="connsiteY2" fmla="*/ 5059443 h 5193946"/>
              <a:gd name="connsiteX3" fmla="*/ 45630 w 959283"/>
              <a:gd name="connsiteY3" fmla="*/ 5193946 h 5193946"/>
              <a:gd name="connsiteX4" fmla="*/ 7 w 959283"/>
              <a:gd name="connsiteY4" fmla="*/ 1593548 h 5193946"/>
              <a:gd name="connsiteX0" fmla="*/ 1 w 959277"/>
              <a:gd name="connsiteY0" fmla="*/ 1593548 h 5193946"/>
              <a:gd name="connsiteX1" fmla="*/ 951470 w 959277"/>
              <a:gd name="connsiteY1" fmla="*/ 0 h 5193946"/>
              <a:gd name="connsiteX2" fmla="*/ 959277 w 959277"/>
              <a:gd name="connsiteY2" fmla="*/ 5059443 h 5193946"/>
              <a:gd name="connsiteX3" fmla="*/ 45624 w 959277"/>
              <a:gd name="connsiteY3" fmla="*/ 5193946 h 5193946"/>
              <a:gd name="connsiteX4" fmla="*/ 1 w 959277"/>
              <a:gd name="connsiteY4" fmla="*/ 1593548 h 5193946"/>
              <a:gd name="connsiteX0" fmla="*/ 0 w 939696"/>
              <a:gd name="connsiteY0" fmla="*/ 4304112 h 5193946"/>
              <a:gd name="connsiteX1" fmla="*/ 931889 w 939696"/>
              <a:gd name="connsiteY1" fmla="*/ 0 h 5193946"/>
              <a:gd name="connsiteX2" fmla="*/ 939696 w 939696"/>
              <a:gd name="connsiteY2" fmla="*/ 5059443 h 5193946"/>
              <a:gd name="connsiteX3" fmla="*/ 26043 w 939696"/>
              <a:gd name="connsiteY3" fmla="*/ 5193946 h 5193946"/>
              <a:gd name="connsiteX4" fmla="*/ 0 w 939696"/>
              <a:gd name="connsiteY4" fmla="*/ 4304112 h 5193946"/>
              <a:gd name="connsiteX0" fmla="*/ 0 w 939696"/>
              <a:gd name="connsiteY0" fmla="*/ 4383543 h 5193946"/>
              <a:gd name="connsiteX1" fmla="*/ 931889 w 939696"/>
              <a:gd name="connsiteY1" fmla="*/ 0 h 5193946"/>
              <a:gd name="connsiteX2" fmla="*/ 939696 w 939696"/>
              <a:gd name="connsiteY2" fmla="*/ 5059443 h 5193946"/>
              <a:gd name="connsiteX3" fmla="*/ 26043 w 939696"/>
              <a:gd name="connsiteY3" fmla="*/ 5193946 h 5193946"/>
              <a:gd name="connsiteX4" fmla="*/ 0 w 939696"/>
              <a:gd name="connsiteY4" fmla="*/ 4383543 h 5193946"/>
              <a:gd name="connsiteX0" fmla="*/ 0 w 939696"/>
              <a:gd name="connsiteY0" fmla="*/ 4383543 h 5273377"/>
              <a:gd name="connsiteX1" fmla="*/ 931889 w 939696"/>
              <a:gd name="connsiteY1" fmla="*/ 0 h 5273377"/>
              <a:gd name="connsiteX2" fmla="*/ 939696 w 939696"/>
              <a:gd name="connsiteY2" fmla="*/ 5059443 h 5273377"/>
              <a:gd name="connsiteX3" fmla="*/ 6463 w 939696"/>
              <a:gd name="connsiteY3" fmla="*/ 5273377 h 5273377"/>
              <a:gd name="connsiteX4" fmla="*/ 0 w 939696"/>
              <a:gd name="connsiteY4" fmla="*/ 4383543 h 5273377"/>
              <a:gd name="connsiteX0" fmla="*/ 0 w 932020"/>
              <a:gd name="connsiteY0" fmla="*/ 4383543 h 5273377"/>
              <a:gd name="connsiteX1" fmla="*/ 931889 w 932020"/>
              <a:gd name="connsiteY1" fmla="*/ 0 h 5273377"/>
              <a:gd name="connsiteX2" fmla="*/ 900538 w 932020"/>
              <a:gd name="connsiteY2" fmla="*/ 5168660 h 5273377"/>
              <a:gd name="connsiteX3" fmla="*/ 6463 w 932020"/>
              <a:gd name="connsiteY3" fmla="*/ 5273377 h 5273377"/>
              <a:gd name="connsiteX4" fmla="*/ 0 w 932020"/>
              <a:gd name="connsiteY4" fmla="*/ 4383543 h 5273377"/>
              <a:gd name="connsiteX0" fmla="*/ 0 w 900538"/>
              <a:gd name="connsiteY0" fmla="*/ 4383543 h 5273377"/>
              <a:gd name="connsiteX1" fmla="*/ 892731 w 900538"/>
              <a:gd name="connsiteY1" fmla="*/ 0 h 5273377"/>
              <a:gd name="connsiteX2" fmla="*/ 900538 w 900538"/>
              <a:gd name="connsiteY2" fmla="*/ 5168660 h 5273377"/>
              <a:gd name="connsiteX3" fmla="*/ 6463 w 900538"/>
              <a:gd name="connsiteY3" fmla="*/ 5273377 h 5273377"/>
              <a:gd name="connsiteX4" fmla="*/ 0 w 900538"/>
              <a:gd name="connsiteY4" fmla="*/ 4383543 h 52733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00538" h="5273377">
                <a:moveTo>
                  <a:pt x="0" y="4383543"/>
                </a:moveTo>
                <a:lnTo>
                  <a:pt x="892731" y="0"/>
                </a:lnTo>
                <a:cubicBezTo>
                  <a:pt x="895333" y="1686481"/>
                  <a:pt x="897936" y="3482179"/>
                  <a:pt x="900538" y="5168660"/>
                </a:cubicBezTo>
                <a:lnTo>
                  <a:pt x="6463" y="5273377"/>
                </a:lnTo>
                <a:cubicBezTo>
                  <a:pt x="4309" y="4976766"/>
                  <a:pt x="2154" y="4680154"/>
                  <a:pt x="0" y="4383543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</a:schemeClr>
              </a:gs>
              <a:gs pos="50000">
                <a:schemeClr val="bg1">
                  <a:lumMod val="85000"/>
                </a:schemeClr>
              </a:gs>
              <a:gs pos="100000">
                <a:srgbClr val="F9F9F9"/>
              </a:gs>
            </a:gsLst>
            <a:lin ang="10800000" scaled="1"/>
          </a:gra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base" latinLnBrk="1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ko-KR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ahoma" panose="020B0604030504040204" pitchFamily="34" charset="0"/>
              <a:ea typeface="맑은 고딕" panose="020B0503020000020004" pitchFamily="34" charset="-127"/>
              <a:cs typeface="Tahoma" panose="020B0604030504040204" pitchFamily="34" charset="0"/>
            </a:endParaRPr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9978058B-1222-F549-ABDD-09816FB17540}"/>
              </a:ext>
            </a:extLst>
          </p:cNvPr>
          <p:cNvSpPr/>
          <p:nvPr/>
        </p:nvSpPr>
        <p:spPr bwMode="auto">
          <a:xfrm>
            <a:off x="294252" y="5394094"/>
            <a:ext cx="1666530" cy="915226"/>
          </a:xfrm>
          <a:prstGeom prst="rect">
            <a:avLst/>
          </a:prstGeom>
          <a:solidFill>
            <a:schemeClr val="accent2">
              <a:lumMod val="50000"/>
              <a:alpha val="10000"/>
            </a:schemeClr>
          </a:solidFill>
          <a:ln w="22225">
            <a:solidFill>
              <a:schemeClr val="accent2">
                <a:lumMod val="50000"/>
              </a:schemeClr>
            </a:solidFill>
            <a:prstDash val="sysDash"/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marL="0" marR="0" lvl="0" indent="0" algn="ctr" defTabSz="914400" rtl="0" eaLnBrk="1" fontAlgn="base" latinLnBrk="1" hangingPunct="1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00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99" name="직사각형 30">
            <a:extLst>
              <a:ext uri="{FF2B5EF4-FFF2-40B4-BE49-F238E27FC236}">
                <a16:creationId xmlns:a16="http://schemas.microsoft.com/office/drawing/2014/main" id="{DDE207A2-6CE6-1649-BB9B-28C642A65029}"/>
              </a:ext>
            </a:extLst>
          </p:cNvPr>
          <p:cNvSpPr/>
          <p:nvPr/>
        </p:nvSpPr>
        <p:spPr>
          <a:xfrm>
            <a:off x="3088497" y="3435401"/>
            <a:ext cx="1345388" cy="493678"/>
          </a:xfrm>
          <a:prstGeom prst="rect">
            <a:avLst/>
          </a:prstGeom>
          <a:solidFill>
            <a:srgbClr val="FFCC99">
              <a:alpha val="80000"/>
            </a:srgbClr>
          </a:solidFill>
          <a:ln w="19050" cap="flat" cmpd="sng" algn="ctr">
            <a:noFill/>
            <a:prstDash val="dash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0" kern="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All Variables</a:t>
            </a:r>
          </a:p>
        </p:txBody>
      </p:sp>
      <p:sp>
        <p:nvSpPr>
          <p:cNvPr id="100" name="직사각형 30">
            <a:extLst>
              <a:ext uri="{FF2B5EF4-FFF2-40B4-BE49-F238E27FC236}">
                <a16:creationId xmlns:a16="http://schemas.microsoft.com/office/drawing/2014/main" id="{DACAD2FD-FD39-FC49-9C33-6CA66EF079B6}"/>
              </a:ext>
            </a:extLst>
          </p:cNvPr>
          <p:cNvSpPr/>
          <p:nvPr/>
        </p:nvSpPr>
        <p:spPr>
          <a:xfrm>
            <a:off x="3098850" y="4081411"/>
            <a:ext cx="1345388" cy="493678"/>
          </a:xfrm>
          <a:prstGeom prst="rect">
            <a:avLst/>
          </a:prstGeom>
          <a:solidFill>
            <a:srgbClr val="FFCC99">
              <a:alpha val="80000"/>
            </a:srgbClr>
          </a:solidFill>
          <a:ln w="19050" cap="flat" cmpd="sng" algn="ctr">
            <a:noFill/>
            <a:prstDash val="dash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0" kern="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Top Tier</a:t>
            </a:r>
          </a:p>
        </p:txBody>
      </p:sp>
      <p:sp>
        <p:nvSpPr>
          <p:cNvPr id="101" name="직사각형 30">
            <a:extLst>
              <a:ext uri="{FF2B5EF4-FFF2-40B4-BE49-F238E27FC236}">
                <a16:creationId xmlns:a16="http://schemas.microsoft.com/office/drawing/2014/main" id="{B3E8DFB7-43FC-CB41-9EC2-D7051AEA8942}"/>
              </a:ext>
            </a:extLst>
          </p:cNvPr>
          <p:cNvSpPr/>
          <p:nvPr/>
        </p:nvSpPr>
        <p:spPr>
          <a:xfrm>
            <a:off x="3088496" y="4727420"/>
            <a:ext cx="1345388" cy="493678"/>
          </a:xfrm>
          <a:prstGeom prst="rect">
            <a:avLst/>
          </a:prstGeom>
          <a:solidFill>
            <a:srgbClr val="FFCC99">
              <a:alpha val="80000"/>
            </a:srgbClr>
          </a:solidFill>
          <a:ln w="19050" cap="flat" cmpd="sng" algn="ctr">
            <a:noFill/>
            <a:prstDash val="dash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0" kern="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Top + 2nd Tier</a:t>
            </a:r>
          </a:p>
        </p:txBody>
      </p:sp>
      <p:sp>
        <p:nvSpPr>
          <p:cNvPr id="102" name="직사각형 30">
            <a:extLst>
              <a:ext uri="{FF2B5EF4-FFF2-40B4-BE49-F238E27FC236}">
                <a16:creationId xmlns:a16="http://schemas.microsoft.com/office/drawing/2014/main" id="{50C5C12F-C279-E543-9B32-3166ABF2D341}"/>
              </a:ext>
            </a:extLst>
          </p:cNvPr>
          <p:cNvSpPr/>
          <p:nvPr/>
        </p:nvSpPr>
        <p:spPr>
          <a:xfrm>
            <a:off x="5435519" y="2840629"/>
            <a:ext cx="1345388" cy="299764"/>
          </a:xfrm>
          <a:prstGeom prst="rect">
            <a:avLst/>
          </a:prstGeom>
          <a:solidFill>
            <a:schemeClr val="tx2">
              <a:lumMod val="20000"/>
              <a:lumOff val="80000"/>
              <a:alpha val="80000"/>
            </a:schemeClr>
          </a:solidFill>
          <a:ln w="19050" cap="flat" cmpd="sng" algn="ctr">
            <a:noFill/>
            <a:prstDash val="dash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0" kern="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LM</a:t>
            </a:r>
          </a:p>
        </p:txBody>
      </p:sp>
      <p:sp>
        <p:nvSpPr>
          <p:cNvPr id="103" name="직사각형 30">
            <a:extLst>
              <a:ext uri="{FF2B5EF4-FFF2-40B4-BE49-F238E27FC236}">
                <a16:creationId xmlns:a16="http://schemas.microsoft.com/office/drawing/2014/main" id="{5F45BD77-62A7-4D42-B7C9-FF26FCCA5296}"/>
              </a:ext>
            </a:extLst>
          </p:cNvPr>
          <p:cNvSpPr/>
          <p:nvPr/>
        </p:nvSpPr>
        <p:spPr>
          <a:xfrm>
            <a:off x="5435519" y="3234718"/>
            <a:ext cx="1345388" cy="299764"/>
          </a:xfrm>
          <a:prstGeom prst="rect">
            <a:avLst/>
          </a:prstGeom>
          <a:solidFill>
            <a:schemeClr val="tx2">
              <a:lumMod val="20000"/>
              <a:lumOff val="80000"/>
              <a:alpha val="80000"/>
            </a:schemeClr>
          </a:solidFill>
          <a:ln w="19050" cap="flat" cmpd="sng" algn="ctr">
            <a:noFill/>
            <a:prstDash val="dash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0" kern="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Lasso</a:t>
            </a:r>
          </a:p>
        </p:txBody>
      </p:sp>
      <p:sp>
        <p:nvSpPr>
          <p:cNvPr id="104" name="직사각형 30">
            <a:extLst>
              <a:ext uri="{FF2B5EF4-FFF2-40B4-BE49-F238E27FC236}">
                <a16:creationId xmlns:a16="http://schemas.microsoft.com/office/drawing/2014/main" id="{113EF6D8-63D9-A248-B41E-AE8BD918C2FA}"/>
              </a:ext>
            </a:extLst>
          </p:cNvPr>
          <p:cNvSpPr/>
          <p:nvPr/>
        </p:nvSpPr>
        <p:spPr>
          <a:xfrm>
            <a:off x="5435519" y="3628807"/>
            <a:ext cx="1345388" cy="299764"/>
          </a:xfrm>
          <a:prstGeom prst="rect">
            <a:avLst/>
          </a:prstGeom>
          <a:solidFill>
            <a:schemeClr val="tx2">
              <a:lumMod val="20000"/>
              <a:lumOff val="80000"/>
              <a:alpha val="80000"/>
            </a:schemeClr>
          </a:solidFill>
          <a:ln w="19050" cap="flat" cmpd="sng" algn="ctr">
            <a:noFill/>
            <a:prstDash val="dash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0" kern="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PLS</a:t>
            </a:r>
          </a:p>
        </p:txBody>
      </p:sp>
      <p:sp>
        <p:nvSpPr>
          <p:cNvPr id="105" name="직사각형 30">
            <a:extLst>
              <a:ext uri="{FF2B5EF4-FFF2-40B4-BE49-F238E27FC236}">
                <a16:creationId xmlns:a16="http://schemas.microsoft.com/office/drawing/2014/main" id="{66D4983D-AD2C-AD49-B925-7089C89B8280}"/>
              </a:ext>
            </a:extLst>
          </p:cNvPr>
          <p:cNvSpPr/>
          <p:nvPr/>
        </p:nvSpPr>
        <p:spPr>
          <a:xfrm>
            <a:off x="5435519" y="4022896"/>
            <a:ext cx="1345388" cy="299764"/>
          </a:xfrm>
          <a:prstGeom prst="rect">
            <a:avLst/>
          </a:prstGeom>
          <a:solidFill>
            <a:schemeClr val="tx2">
              <a:lumMod val="40000"/>
              <a:lumOff val="60000"/>
              <a:alpha val="80000"/>
            </a:schemeClr>
          </a:solidFill>
          <a:ln w="19050" cap="flat" cmpd="sng" algn="ctr">
            <a:noFill/>
            <a:prstDash val="dash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0" kern="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SVM</a:t>
            </a:r>
          </a:p>
        </p:txBody>
      </p:sp>
      <p:sp>
        <p:nvSpPr>
          <p:cNvPr id="106" name="직사각형 30">
            <a:extLst>
              <a:ext uri="{FF2B5EF4-FFF2-40B4-BE49-F238E27FC236}">
                <a16:creationId xmlns:a16="http://schemas.microsoft.com/office/drawing/2014/main" id="{D36BA9FF-5942-3D47-B160-8F345AA888C4}"/>
              </a:ext>
            </a:extLst>
          </p:cNvPr>
          <p:cNvSpPr/>
          <p:nvPr/>
        </p:nvSpPr>
        <p:spPr>
          <a:xfrm>
            <a:off x="7760159" y="3918821"/>
            <a:ext cx="1345388" cy="379101"/>
          </a:xfrm>
          <a:prstGeom prst="rect">
            <a:avLst/>
          </a:prstGeom>
          <a:solidFill>
            <a:schemeClr val="accent2">
              <a:lumMod val="40000"/>
              <a:lumOff val="60000"/>
              <a:alpha val="80000"/>
            </a:schemeClr>
          </a:solidFill>
          <a:ln w="19050" cap="flat" cmpd="sng" algn="ctr">
            <a:noFill/>
            <a:prstDash val="dash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0" kern="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RMSE</a:t>
            </a:r>
          </a:p>
        </p:txBody>
      </p:sp>
      <p:sp>
        <p:nvSpPr>
          <p:cNvPr id="107" name="직사각형 30">
            <a:extLst>
              <a:ext uri="{FF2B5EF4-FFF2-40B4-BE49-F238E27FC236}">
                <a16:creationId xmlns:a16="http://schemas.microsoft.com/office/drawing/2014/main" id="{C0C5B254-5C29-1343-93AB-D16A67289157}"/>
              </a:ext>
            </a:extLst>
          </p:cNvPr>
          <p:cNvSpPr/>
          <p:nvPr/>
        </p:nvSpPr>
        <p:spPr>
          <a:xfrm>
            <a:off x="5433586" y="4416985"/>
            <a:ext cx="1345388" cy="299764"/>
          </a:xfrm>
          <a:prstGeom prst="rect">
            <a:avLst/>
          </a:prstGeom>
          <a:solidFill>
            <a:schemeClr val="tx2">
              <a:lumMod val="60000"/>
              <a:lumOff val="40000"/>
              <a:alpha val="80000"/>
            </a:schemeClr>
          </a:solidFill>
          <a:ln w="19050" cap="flat" cmpd="sng" algn="ctr">
            <a:noFill/>
            <a:prstDash val="dash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0" kern="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RF</a:t>
            </a:r>
          </a:p>
        </p:txBody>
      </p:sp>
      <p:sp>
        <p:nvSpPr>
          <p:cNvPr id="108" name="직사각형 30">
            <a:extLst>
              <a:ext uri="{FF2B5EF4-FFF2-40B4-BE49-F238E27FC236}">
                <a16:creationId xmlns:a16="http://schemas.microsoft.com/office/drawing/2014/main" id="{97146815-55E3-D045-9DEF-E8CF11B6F2D1}"/>
              </a:ext>
            </a:extLst>
          </p:cNvPr>
          <p:cNvSpPr/>
          <p:nvPr/>
        </p:nvSpPr>
        <p:spPr>
          <a:xfrm>
            <a:off x="5433586" y="4811074"/>
            <a:ext cx="1345388" cy="299764"/>
          </a:xfrm>
          <a:prstGeom prst="rect">
            <a:avLst/>
          </a:prstGeom>
          <a:solidFill>
            <a:schemeClr val="tx2">
              <a:lumMod val="60000"/>
              <a:lumOff val="40000"/>
              <a:alpha val="80000"/>
            </a:schemeClr>
          </a:solidFill>
          <a:ln w="19050" cap="flat" cmpd="sng" algn="ctr">
            <a:noFill/>
            <a:prstDash val="dash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0" kern="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GBM</a:t>
            </a:r>
          </a:p>
        </p:txBody>
      </p:sp>
      <p:sp>
        <p:nvSpPr>
          <p:cNvPr id="109" name="직사각형 30">
            <a:extLst>
              <a:ext uri="{FF2B5EF4-FFF2-40B4-BE49-F238E27FC236}">
                <a16:creationId xmlns:a16="http://schemas.microsoft.com/office/drawing/2014/main" id="{000C4EC8-DCB3-5C46-8901-EDA2AF94CD25}"/>
              </a:ext>
            </a:extLst>
          </p:cNvPr>
          <p:cNvSpPr/>
          <p:nvPr/>
        </p:nvSpPr>
        <p:spPr>
          <a:xfrm>
            <a:off x="5433586" y="5205161"/>
            <a:ext cx="1345388" cy="299764"/>
          </a:xfrm>
          <a:prstGeom prst="rect">
            <a:avLst/>
          </a:prstGeom>
          <a:solidFill>
            <a:schemeClr val="tx2">
              <a:lumMod val="60000"/>
              <a:lumOff val="40000"/>
              <a:alpha val="80000"/>
            </a:schemeClr>
          </a:solidFill>
          <a:ln w="19050" cap="flat" cmpd="sng" algn="ctr">
            <a:noFill/>
            <a:prstDash val="dash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0" kern="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XGBoost</a:t>
            </a:r>
            <a:endParaRPr kumimoji="0" lang="en-US" altLang="ko-KR" b="0" kern="0" dirty="0">
              <a:solidFill>
                <a:srgbClr val="00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0" name="직사각형 30">
            <a:extLst>
              <a:ext uri="{FF2B5EF4-FFF2-40B4-BE49-F238E27FC236}">
                <a16:creationId xmlns:a16="http://schemas.microsoft.com/office/drawing/2014/main" id="{024E8D5A-9D52-C54A-B555-2AA0EEE5BEE7}"/>
              </a:ext>
            </a:extLst>
          </p:cNvPr>
          <p:cNvSpPr/>
          <p:nvPr/>
        </p:nvSpPr>
        <p:spPr>
          <a:xfrm>
            <a:off x="7760159" y="4455405"/>
            <a:ext cx="1345388" cy="379101"/>
          </a:xfrm>
          <a:prstGeom prst="rect">
            <a:avLst/>
          </a:prstGeom>
          <a:solidFill>
            <a:schemeClr val="accent2">
              <a:lumMod val="40000"/>
              <a:lumOff val="60000"/>
              <a:alpha val="80000"/>
            </a:schemeClr>
          </a:solidFill>
          <a:ln w="19050" cap="flat" cmpd="sng" algn="ctr">
            <a:noFill/>
            <a:prstDash val="dash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0" kern="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RMSLE</a:t>
            </a:r>
          </a:p>
        </p:txBody>
      </p:sp>
      <p:sp>
        <p:nvSpPr>
          <p:cNvPr id="111" name="Rectangle 1">
            <a:extLst>
              <a:ext uri="{FF2B5EF4-FFF2-40B4-BE49-F238E27FC236}">
                <a16:creationId xmlns:a16="http://schemas.microsoft.com/office/drawing/2014/main" id="{F10087E7-E960-2B49-ACA4-F36C437C4617}"/>
              </a:ext>
            </a:extLst>
          </p:cNvPr>
          <p:cNvSpPr/>
          <p:nvPr/>
        </p:nvSpPr>
        <p:spPr bwMode="auto">
          <a:xfrm>
            <a:off x="5103525" y="2727070"/>
            <a:ext cx="1995970" cy="2898174"/>
          </a:xfrm>
          <a:prstGeom prst="rect">
            <a:avLst/>
          </a:prstGeom>
          <a:noFill/>
          <a:ln w="19050">
            <a:solidFill>
              <a:srgbClr val="969696"/>
            </a:solidFill>
            <a:prstDash val="dash"/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algn="ctr">
              <a:lnSpc>
                <a:spcPct val="95000"/>
              </a:lnSpc>
            </a:pPr>
            <a:endParaRPr kumimoji="0" lang="en-US" sz="900" kern="0" dirty="0">
              <a:solidFill>
                <a:srgbClr val="000000"/>
              </a:solidFill>
              <a:latin typeface="+mn-ea"/>
              <a:ea typeface="+mn-ea"/>
            </a:endParaRPr>
          </a:p>
        </p:txBody>
      </p:sp>
      <p:cxnSp>
        <p:nvCxnSpPr>
          <p:cNvPr id="112" name="Elbow Connector 10">
            <a:extLst>
              <a:ext uri="{FF2B5EF4-FFF2-40B4-BE49-F238E27FC236}">
                <a16:creationId xmlns:a16="http://schemas.microsoft.com/office/drawing/2014/main" id="{0B083E3D-38BA-5747-80D9-3D0776894516}"/>
              </a:ext>
            </a:extLst>
          </p:cNvPr>
          <p:cNvCxnSpPr>
            <a:stCxn id="106" idx="0"/>
            <a:endCxn id="99" idx="0"/>
          </p:cNvCxnSpPr>
          <p:nvPr/>
        </p:nvCxnSpPr>
        <p:spPr>
          <a:xfrm rot="16200000" flipV="1">
            <a:off x="5855312" y="1341280"/>
            <a:ext cx="483420" cy="4671662"/>
          </a:xfrm>
          <a:prstGeom prst="bentConnector3">
            <a:avLst>
              <a:gd name="adj1" fmla="val 288675"/>
            </a:avLst>
          </a:prstGeom>
          <a:noFill/>
          <a:ln w="9525">
            <a:solidFill>
              <a:schemeClr val="bg1">
                <a:lumMod val="65000"/>
              </a:schemeClr>
            </a:solidFill>
            <a:round/>
            <a:headEnd type="none" w="med" len="med"/>
            <a:tailEnd type="triangle"/>
          </a:ln>
        </p:spPr>
      </p:cxnSp>
      <p:sp>
        <p:nvSpPr>
          <p:cNvPr id="113" name="Right Arrow 13">
            <a:extLst>
              <a:ext uri="{FF2B5EF4-FFF2-40B4-BE49-F238E27FC236}">
                <a16:creationId xmlns:a16="http://schemas.microsoft.com/office/drawing/2014/main" id="{8A35DA59-1D25-B841-8051-84476DE7A251}"/>
              </a:ext>
            </a:extLst>
          </p:cNvPr>
          <p:cNvSpPr/>
          <p:nvPr/>
        </p:nvSpPr>
        <p:spPr bwMode="auto">
          <a:xfrm>
            <a:off x="4585457" y="4056432"/>
            <a:ext cx="288032" cy="543921"/>
          </a:xfrm>
          <a:prstGeom prst="rightArrow">
            <a:avLst/>
          </a:prstGeom>
          <a:gradFill rotWithShape="1">
            <a:gsLst>
              <a:gs pos="0">
                <a:srgbClr val="EAEAEA"/>
              </a:gs>
              <a:gs pos="50000">
                <a:srgbClr val="EAEAEA">
                  <a:gamma/>
                  <a:tint val="54118"/>
                  <a:invGamma/>
                </a:srgbClr>
              </a:gs>
              <a:gs pos="100000">
                <a:srgbClr val="EAEAEA"/>
              </a:gs>
            </a:gsLst>
            <a:lin ang="0" scaled="1"/>
          </a:gradFill>
          <a:ln w="6350">
            <a:solidFill>
              <a:srgbClr val="969696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36000" tIns="36000" rIns="36000" bIns="36000" rtlCol="0" anchor="ctr"/>
          <a:lstStyle/>
          <a:p>
            <a:pPr algn="ctr">
              <a:lnSpc>
                <a:spcPct val="95000"/>
              </a:lnSpc>
            </a:pPr>
            <a:endParaRPr kumimoji="0" lang="en-US" sz="900" kern="0" dirty="0">
              <a:solidFill>
                <a:srgbClr val="000000"/>
              </a:solidFill>
              <a:latin typeface="+mn-ea"/>
              <a:ea typeface="+mn-ea"/>
            </a:endParaRPr>
          </a:p>
        </p:txBody>
      </p:sp>
      <p:sp>
        <p:nvSpPr>
          <p:cNvPr id="114" name="Right Arrow 44">
            <a:extLst>
              <a:ext uri="{FF2B5EF4-FFF2-40B4-BE49-F238E27FC236}">
                <a16:creationId xmlns:a16="http://schemas.microsoft.com/office/drawing/2014/main" id="{BA053B27-D0CC-6B4A-A554-9E60C6EE57FD}"/>
              </a:ext>
            </a:extLst>
          </p:cNvPr>
          <p:cNvSpPr/>
          <p:nvPr/>
        </p:nvSpPr>
        <p:spPr bwMode="auto">
          <a:xfrm>
            <a:off x="7340280" y="4086794"/>
            <a:ext cx="288032" cy="543921"/>
          </a:xfrm>
          <a:prstGeom prst="rightArrow">
            <a:avLst/>
          </a:prstGeom>
          <a:gradFill rotWithShape="1">
            <a:gsLst>
              <a:gs pos="0">
                <a:srgbClr val="EAEAEA"/>
              </a:gs>
              <a:gs pos="50000">
                <a:srgbClr val="EAEAEA">
                  <a:gamma/>
                  <a:tint val="54118"/>
                  <a:invGamma/>
                </a:srgbClr>
              </a:gs>
              <a:gs pos="100000">
                <a:srgbClr val="EAEAEA"/>
              </a:gs>
            </a:gsLst>
            <a:lin ang="0" scaled="1"/>
          </a:gradFill>
          <a:ln w="6350">
            <a:solidFill>
              <a:srgbClr val="969696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36000" tIns="36000" rIns="36000" bIns="36000" rtlCol="0" anchor="ctr"/>
          <a:lstStyle/>
          <a:p>
            <a:pPr algn="ctr">
              <a:lnSpc>
                <a:spcPct val="95000"/>
              </a:lnSpc>
            </a:pPr>
            <a:endParaRPr kumimoji="0" lang="en-US" sz="900" kern="0" dirty="0">
              <a:solidFill>
                <a:srgbClr val="000000"/>
              </a:solidFill>
              <a:latin typeface="+mn-ea"/>
              <a:ea typeface="+mn-ea"/>
            </a:endParaRP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DE019C29-F764-7249-AAFC-46CD945ABEE5}"/>
              </a:ext>
            </a:extLst>
          </p:cNvPr>
          <p:cNvSpPr txBox="1"/>
          <p:nvPr/>
        </p:nvSpPr>
        <p:spPr>
          <a:xfrm>
            <a:off x="4404108" y="5737897"/>
            <a:ext cx="3541354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 fontAlgn="ctr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K-Fold Cross Validation / Grid Search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60F3FE10-B36E-B149-AE16-D109300BBAE9}"/>
              </a:ext>
            </a:extLst>
          </p:cNvPr>
          <p:cNvSpPr txBox="1"/>
          <p:nvPr/>
        </p:nvSpPr>
        <p:spPr>
          <a:xfrm>
            <a:off x="7877579" y="4948973"/>
            <a:ext cx="1140057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 fontAlgn="ctr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Evaluation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695FCD4E-E288-0A4B-804F-D38E1669FED0}"/>
              </a:ext>
            </a:extLst>
          </p:cNvPr>
          <p:cNvSpPr txBox="1"/>
          <p:nvPr/>
        </p:nvSpPr>
        <p:spPr>
          <a:xfrm>
            <a:off x="7176012" y="2348230"/>
            <a:ext cx="995785" cy="3077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 fontAlgn="ctr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Iteration</a:t>
            </a:r>
          </a:p>
        </p:txBody>
      </p:sp>
    </p:spTree>
    <p:extLst>
      <p:ext uri="{BB962C8B-B14F-4D97-AF65-F5344CB8AC3E}">
        <p14:creationId xmlns:p14="http://schemas.microsoft.com/office/powerpoint/2010/main" val="22936469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DC5423-B1FF-9D47-8F8A-87FE9DCAE6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4BEB48F-B7EB-46C9-A9CE-1654B881328A}" type="slidenum">
              <a:rPr kumimoji="1" lang="ko-KR" altLang="en-US" sz="10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pPr marL="0" marR="0" lvl="0" indent="0" algn="ct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r>
              <a:rPr kumimoji="1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ko-KR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en-US" altLang="ko-KR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page</a:t>
            </a:r>
            <a:endParaRPr kumimoji="1" lang="ko-KR" altLang="en-US" sz="1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71695FF1-CB6A-2B44-9BDF-233890B247D8}"/>
              </a:ext>
            </a:extLst>
          </p:cNvPr>
          <p:cNvGrpSpPr/>
          <p:nvPr/>
        </p:nvGrpSpPr>
        <p:grpSpPr>
          <a:xfrm>
            <a:off x="-103049" y="0"/>
            <a:ext cx="10087467" cy="6858000"/>
            <a:chOff x="-63498" y="0"/>
            <a:chExt cx="6984998" cy="5143500"/>
          </a:xfrm>
        </p:grpSpPr>
        <p:sp>
          <p:nvSpPr>
            <p:cNvPr id="6" name="직사각형 238">
              <a:extLst>
                <a:ext uri="{FF2B5EF4-FFF2-40B4-BE49-F238E27FC236}">
                  <a16:creationId xmlns:a16="http://schemas.microsoft.com/office/drawing/2014/main" id="{DC22D943-60AC-6942-8D91-F287572C73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0"/>
              <a:ext cx="6858000" cy="5143500"/>
            </a:xfrm>
            <a:prstGeom prst="rect">
              <a:avLst/>
            </a:prstGeom>
            <a:solidFill>
              <a:srgbClr val="000000">
                <a:alpha val="79999"/>
              </a:srgbClr>
            </a:solidFill>
            <a:ln w="28575" algn="ctr">
              <a:noFill/>
              <a:round/>
              <a:headEnd/>
              <a:tailEnd/>
            </a:ln>
          </p:spPr>
          <p:txBody>
            <a:bodyPr lIns="31798" tIns="31798" rIns="31798" bIns="31798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marL="0" marR="0" lvl="0" indent="0" algn="ctr" defTabSz="914135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Rix고딕 B" pitchFamily="18" charset="-127"/>
                <a:cs typeface="+mn-cs"/>
              </a:endParaRPr>
            </a:p>
          </p:txBody>
        </p:sp>
        <p:pic>
          <p:nvPicPr>
            <p:cNvPr id="7" name="Picture 2" descr="\\10.250.177.62\###   개별 제안팀   ###\### Design Library ###\400. 제안설명회작업 Library\470. 제안설명회 PD작업\[11_09_06]우체국금융 단말장비\pop.png">
              <a:extLst>
                <a:ext uri="{FF2B5EF4-FFF2-40B4-BE49-F238E27FC236}">
                  <a16:creationId xmlns:a16="http://schemas.microsoft.com/office/drawing/2014/main" id="{A0DEED65-5BB8-4143-A011-7B4B84AE388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/>
            <a:srcRect l="1071" r="1088" b="1890"/>
            <a:stretch/>
          </p:blipFill>
          <p:spPr bwMode="auto">
            <a:xfrm>
              <a:off x="-63498" y="171450"/>
              <a:ext cx="6984998" cy="49720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4" name="제목 154">
            <a:extLst>
              <a:ext uri="{FF2B5EF4-FFF2-40B4-BE49-F238E27FC236}">
                <a16:creationId xmlns:a16="http://schemas.microsoft.com/office/drawing/2014/main" id="{674B3A11-2985-5942-BFC2-453A9E92E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464" y="49851"/>
            <a:ext cx="9241373" cy="415492"/>
          </a:xfrm>
          <a:noFill/>
          <a:ln w="9525">
            <a:noFill/>
            <a:miter lim="800000"/>
            <a:headEnd/>
            <a:tailEnd/>
          </a:ln>
        </p:spPr>
        <p:txBody>
          <a:bodyPr wrap="square" lIns="106674" tIns="53337" rIns="106674" bIns="53337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[Back-up] Prediction Result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2C9B1532-80FF-F14B-B041-AE27B1B7C0E8}"/>
              </a:ext>
            </a:extLst>
          </p:cNvPr>
          <p:cNvSpPr/>
          <p:nvPr/>
        </p:nvSpPr>
        <p:spPr>
          <a:xfrm>
            <a:off x="4940685" y="810491"/>
            <a:ext cx="4548819" cy="5564176"/>
          </a:xfrm>
          <a:prstGeom prst="rect">
            <a:avLst/>
          </a:prstGeom>
          <a:solidFill>
            <a:schemeClr val="bg1"/>
          </a:solidFill>
          <a:ln w="60325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ko-KR" altLang="en-US" dirty="0">
              <a:solidFill>
                <a:prstClr val="black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6EE2C0C-D6DD-594A-8783-2C2D7471D67D}"/>
              </a:ext>
            </a:extLst>
          </p:cNvPr>
          <p:cNvSpPr/>
          <p:nvPr/>
        </p:nvSpPr>
        <p:spPr>
          <a:xfrm>
            <a:off x="281525" y="810491"/>
            <a:ext cx="4484439" cy="5564176"/>
          </a:xfrm>
          <a:prstGeom prst="rect">
            <a:avLst/>
          </a:prstGeom>
          <a:solidFill>
            <a:schemeClr val="bg1"/>
          </a:solidFill>
          <a:ln w="60325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ko-KR" altLang="en-US" dirty="0">
              <a:solidFill>
                <a:prstClr val="black"/>
              </a:solidFill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E005C2C8-0D11-014D-962B-CDF094FC6F45}"/>
              </a:ext>
            </a:extLst>
          </p:cNvPr>
          <p:cNvSpPr/>
          <p:nvPr/>
        </p:nvSpPr>
        <p:spPr>
          <a:xfrm>
            <a:off x="308484" y="1030555"/>
            <a:ext cx="4439195" cy="634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fontAlgn="ctr">
              <a:lnSpc>
                <a:spcPct val="110000"/>
              </a:lnSpc>
              <a:spcBef>
                <a:spcPts val="300"/>
              </a:spcBef>
              <a:buFont typeface="Wingdings" pitchFamily="2" charset="2"/>
              <a:buChar char="v"/>
            </a:pPr>
            <a:r>
              <a:rPr lang="en-US" altLang="ko-KR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Model Fitting &amp; Prediction </a:t>
            </a:r>
            <a:br>
              <a:rPr lang="en-US" altLang="ko-KR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</a:t>
            </a:r>
            <a:r>
              <a:rPr lang="en-US" altLang="ko-KR" sz="1600" dirty="0">
                <a:solidFill>
                  <a:srgbClr val="0000CC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Example</a:t>
            </a:r>
            <a:r>
              <a:rPr lang="en-US" altLang="ko-KR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of </a:t>
            </a:r>
            <a:r>
              <a:rPr lang="en-US" altLang="ko-KR" sz="1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XGBoost</a:t>
            </a:r>
            <a:r>
              <a:rPr lang="en-US" altLang="ko-KR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algorithm)</a:t>
            </a:r>
            <a:endParaRPr lang="en-US" altLang="ko-KR" sz="1600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B4E57CA-5C48-644D-8020-864A471C03E0}"/>
              </a:ext>
            </a:extLst>
          </p:cNvPr>
          <p:cNvSpPr txBox="1"/>
          <p:nvPr/>
        </p:nvSpPr>
        <p:spPr>
          <a:xfrm>
            <a:off x="5021014" y="1016732"/>
            <a:ext cx="4356484" cy="174201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 fontAlgn="ctr">
              <a:lnSpc>
                <a:spcPct val="110000"/>
              </a:lnSpc>
              <a:spcBef>
                <a:spcPts val="300"/>
              </a:spcBef>
              <a:buFont typeface="Wingdings" pitchFamily="2" charset="2"/>
              <a:buChar char="v"/>
            </a:pP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Prediction Result </a:t>
            </a:r>
            <a:b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(by feature group &amp; by Algorithm)</a:t>
            </a:r>
          </a:p>
          <a:p>
            <a:pPr fontAlgn="ctr"/>
            <a:endPara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fontAlgn="ctr"/>
            <a:endPara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fontAlgn="ctr"/>
            <a:endPara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fontAlgn="ctr"/>
            <a:endPara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8" name="실행 단추: 홈 1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65721E19-FB93-104D-957D-12473F0A59F8}"/>
              </a:ext>
            </a:extLst>
          </p:cNvPr>
          <p:cNvSpPr/>
          <p:nvPr/>
        </p:nvSpPr>
        <p:spPr bwMode="auto">
          <a:xfrm>
            <a:off x="9381208" y="54986"/>
            <a:ext cx="360324" cy="360000"/>
          </a:xfrm>
          <a:prstGeom prst="actionButtonHome">
            <a:avLst/>
          </a:prstGeom>
          <a:gradFill rotWithShape="1">
            <a:gsLst>
              <a:gs pos="0">
                <a:srgbClr val="EAEAEA"/>
              </a:gs>
              <a:gs pos="50000">
                <a:srgbClr val="EAEAEA">
                  <a:gamma/>
                  <a:tint val="54118"/>
                  <a:invGamma/>
                </a:srgbClr>
              </a:gs>
              <a:gs pos="100000">
                <a:srgbClr val="EAEAEA"/>
              </a:gs>
            </a:gsLst>
            <a:lin ang="0" scaled="1"/>
          </a:gradFill>
          <a:ln w="6350">
            <a:solidFill>
              <a:srgbClr val="969696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36000" tIns="36000" rIns="36000" bIns="36000" rtlCol="0" anchor="ctr"/>
          <a:lstStyle/>
          <a:p>
            <a:pPr marL="0" marR="0" lvl="0" indent="0" algn="ctr" defTabSz="914400" rtl="0" eaLnBrk="1" fontAlgn="base" latinLnBrk="1" hangingPunct="1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0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982D8129-B818-5346-8FAB-18BEE3D6ED05}"/>
                  </a:ext>
                </a:extLst>
              </p:cNvPr>
              <p:cNvSpPr txBox="1"/>
              <p:nvPr/>
            </p:nvSpPr>
            <p:spPr>
              <a:xfrm>
                <a:off x="524508" y="1747687"/>
                <a:ext cx="4288470" cy="287258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marL="228600" lvl="1" indent="-220663" fontAlgn="ctr">
                  <a:lnSpc>
                    <a:spcPct val="12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lang="en-US" sz="15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Grid Search</a:t>
                </a:r>
              </a:p>
              <a:p>
                <a:pPr marL="450850" lvl="1" indent="-222250" fontAlgn="ctr">
                  <a:lnSpc>
                    <a:spcPct val="120000"/>
                  </a:lnSpc>
                  <a:spcBef>
                    <a:spcPts val="200"/>
                  </a:spcBef>
                  <a:buFontTx/>
                  <a:buChar char="-"/>
                </a:pPr>
                <a:r>
                  <a:rPr lang="en-US" sz="1500" b="0" dirty="0" err="1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max_depth</a:t>
                </a:r>
                <a:r>
                  <a:rPr lang="en-US" sz="1500" b="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(default: 6) </a:t>
                </a:r>
                <a14:m>
                  <m:oMath xmlns:m="http://schemas.openxmlformats.org/officeDocument/2006/math">
                    <m:r>
                      <a:rPr lang="en-US" sz="15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ahoma" panose="020B0604030504040204" pitchFamily="34" charset="0"/>
                      </a:rPr>
                      <m:t>→</m:t>
                    </m:r>
                  </m:oMath>
                </a14:m>
                <a:r>
                  <a:rPr lang="en-US" sz="1500" b="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c(3, 6, 9)</a:t>
                </a:r>
              </a:p>
              <a:p>
                <a:pPr marL="450850" lvl="1" indent="-222250" fontAlgn="ctr">
                  <a:lnSpc>
                    <a:spcPct val="120000"/>
                  </a:lnSpc>
                  <a:spcBef>
                    <a:spcPts val="600"/>
                  </a:spcBef>
                  <a:buFontTx/>
                  <a:buChar char="-"/>
                </a:pPr>
                <a:r>
                  <a:rPr lang="en-US" sz="1500" b="0" dirty="0" err="1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min_child_weight</a:t>
                </a:r>
                <a:r>
                  <a:rPr lang="en-US" sz="1500" b="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(default: 1) </a:t>
                </a:r>
                <a14:m>
                  <m:oMath xmlns:m="http://schemas.openxmlformats.org/officeDocument/2006/math">
                    <m:r>
                      <a:rPr lang="en-US" sz="1500" b="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ahoma" panose="020B0604030504040204" pitchFamily="34" charset="0"/>
                      </a:rPr>
                      <m:t>→</m:t>
                    </m:r>
                  </m:oMath>
                </a14:m>
                <a:r>
                  <a:rPr lang="en-US" sz="1500" b="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c(1, 3, 5)</a:t>
                </a:r>
              </a:p>
              <a:p>
                <a:pPr marL="450850" lvl="1" indent="-222250" fontAlgn="ctr">
                  <a:lnSpc>
                    <a:spcPct val="120000"/>
                  </a:lnSpc>
                  <a:spcBef>
                    <a:spcPts val="600"/>
                  </a:spcBef>
                  <a:buFontTx/>
                  <a:buChar char="-"/>
                </a:pPr>
                <a:r>
                  <a:rPr lang="en-US" sz="1500" b="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Gamma (default: 0) </a:t>
                </a:r>
                <a14:m>
                  <m:oMath xmlns:m="http://schemas.openxmlformats.org/officeDocument/2006/math">
                    <m:r>
                      <a:rPr lang="en-US" sz="1500" b="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ahoma" panose="020B0604030504040204" pitchFamily="34" charset="0"/>
                      </a:rPr>
                      <m:t>→</m:t>
                    </m:r>
                  </m:oMath>
                </a14:m>
                <a:r>
                  <a:rPr lang="en-US" sz="1500" b="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c(0, 0.3, 1, 2)</a:t>
                </a:r>
              </a:p>
              <a:p>
                <a:pPr marL="450850" lvl="1" indent="-222250" fontAlgn="ctr">
                  <a:lnSpc>
                    <a:spcPct val="120000"/>
                  </a:lnSpc>
                  <a:spcBef>
                    <a:spcPts val="600"/>
                  </a:spcBef>
                  <a:buFontTx/>
                  <a:buChar char="-"/>
                </a:pPr>
                <a:r>
                  <a:rPr lang="en-US" sz="1500" b="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Eta (default: 0.3) </a:t>
                </a:r>
                <a14:m>
                  <m:oMath xmlns:m="http://schemas.openxmlformats.org/officeDocument/2006/math">
                    <m:r>
                      <a:rPr lang="en-US" sz="1500" b="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ahoma" panose="020B0604030504040204" pitchFamily="34" charset="0"/>
                      </a:rPr>
                      <m:t>→</m:t>
                    </m:r>
                  </m:oMath>
                </a14:m>
                <a:r>
                  <a:rPr lang="en-US" sz="1500" b="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c(0.1, 0.3, 1)</a:t>
                </a:r>
              </a:p>
              <a:p>
                <a:pPr marL="228600" lvl="1" indent="-220663" fontAlgn="ctr">
                  <a:lnSpc>
                    <a:spcPct val="120000"/>
                  </a:lnSpc>
                  <a:spcBef>
                    <a:spcPts val="1200"/>
                  </a:spcBef>
                  <a:buFont typeface="Arial" panose="020B0604020202020204" pitchFamily="34" charset="0"/>
                  <a:buChar char="•"/>
                </a:pPr>
                <a:r>
                  <a:rPr lang="en-US" sz="15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K-Fold Cross Validation</a:t>
                </a:r>
              </a:p>
              <a:p>
                <a:pPr marL="450850" lvl="1" indent="-222250" fontAlgn="ctr">
                  <a:lnSpc>
                    <a:spcPct val="120000"/>
                  </a:lnSpc>
                  <a:spcBef>
                    <a:spcPts val="600"/>
                  </a:spcBef>
                  <a:buFontTx/>
                  <a:buChar char="-"/>
                </a:pPr>
                <a:r>
                  <a:rPr lang="en-US" sz="1500" b="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Find best round with hyper parameters.</a:t>
                </a:r>
              </a:p>
              <a:p>
                <a:pPr fontAlgn="ctr">
                  <a:lnSpc>
                    <a:spcPct val="120000"/>
                  </a:lnSpc>
                  <a:spcBef>
                    <a:spcPts val="600"/>
                  </a:spcBef>
                </a:pPr>
                <a:endParaRPr lang="en-US" sz="15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mc:Choice>
        <mc:Fallback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982D8129-B818-5346-8FAB-18BEE3D6ED0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4508" y="1747687"/>
                <a:ext cx="4288470" cy="287258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20" name="Table 2">
            <a:extLst>
              <a:ext uri="{FF2B5EF4-FFF2-40B4-BE49-F238E27FC236}">
                <a16:creationId xmlns:a16="http://schemas.microsoft.com/office/drawing/2014/main" id="{29ABF305-142D-A146-BB42-F00E3EC753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0902299"/>
              </p:ext>
            </p:extLst>
          </p:nvPr>
        </p:nvGraphicFramePr>
        <p:xfrm>
          <a:off x="556512" y="4971969"/>
          <a:ext cx="4020422" cy="100766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10211">
                  <a:extLst>
                    <a:ext uri="{9D8B030D-6E8A-4147-A177-3AD203B41FA5}">
                      <a16:colId xmlns:a16="http://schemas.microsoft.com/office/drawing/2014/main" val="4251854301"/>
                    </a:ext>
                  </a:extLst>
                </a:gridCol>
                <a:gridCol w="2010211">
                  <a:extLst>
                    <a:ext uri="{9D8B030D-6E8A-4147-A177-3AD203B41FA5}">
                      <a16:colId xmlns:a16="http://schemas.microsoft.com/office/drawing/2014/main" val="4029866037"/>
                    </a:ext>
                  </a:extLst>
                </a:gridCol>
              </a:tblGrid>
              <a:tr h="446071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Default Parameter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After Tuning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4695167"/>
                  </a:ext>
                </a:extLst>
              </a:tr>
              <a:tr h="561598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C00000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0.16</a:t>
                      </a:r>
                    </a:p>
                    <a:p>
                      <a:pPr algn="ctr"/>
                      <a:r>
                        <a:rPr lang="en-US" sz="1400" b="1" dirty="0">
                          <a:solidFill>
                            <a:srgbClr val="C00000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($27,748.2)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C00000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0.11</a:t>
                      </a:r>
                    </a:p>
                    <a:p>
                      <a:pPr algn="ctr"/>
                      <a:r>
                        <a:rPr lang="en-US" sz="1400" b="1" dirty="0">
                          <a:solidFill>
                            <a:srgbClr val="C00000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($19,543.2)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7380441"/>
                  </a:ext>
                </a:extLst>
              </a:tr>
            </a:tbl>
          </a:graphicData>
        </a:graphic>
      </p:graphicFrame>
      <p:sp>
        <p:nvSpPr>
          <p:cNvPr id="3" name="직사각형 2">
            <a:extLst>
              <a:ext uri="{FF2B5EF4-FFF2-40B4-BE49-F238E27FC236}">
                <a16:creationId xmlns:a16="http://schemas.microsoft.com/office/drawing/2014/main" id="{AB189055-175B-3845-BF6B-FFCB7260D52A}"/>
              </a:ext>
            </a:extLst>
          </p:cNvPr>
          <p:cNvSpPr/>
          <p:nvPr/>
        </p:nvSpPr>
        <p:spPr>
          <a:xfrm>
            <a:off x="452500" y="4509120"/>
            <a:ext cx="16273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fontAlgn="ctr">
              <a:lnSpc>
                <a:spcPct val="120000"/>
              </a:lnSpc>
              <a:spcBef>
                <a:spcPts val="600"/>
              </a:spcBef>
            </a:pPr>
            <a:r>
              <a:rPr lang="en-US" altLang="ko-KR" sz="1500" i="1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RMSLE (RMSE)</a:t>
            </a:r>
          </a:p>
        </p:txBody>
      </p:sp>
      <p:graphicFrame>
        <p:nvGraphicFramePr>
          <p:cNvPr id="24" name="Table 2">
            <a:extLst>
              <a:ext uri="{FF2B5EF4-FFF2-40B4-BE49-F238E27FC236}">
                <a16:creationId xmlns:a16="http://schemas.microsoft.com/office/drawing/2014/main" id="{53AB1376-41B6-9349-A805-90262EC926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747629"/>
              </p:ext>
            </p:extLst>
          </p:nvPr>
        </p:nvGraphicFramePr>
        <p:xfrm>
          <a:off x="5233044" y="1764529"/>
          <a:ext cx="4004432" cy="303262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18738">
                  <a:extLst>
                    <a:ext uri="{9D8B030D-6E8A-4147-A177-3AD203B41FA5}">
                      <a16:colId xmlns:a16="http://schemas.microsoft.com/office/drawing/2014/main" val="272682485"/>
                    </a:ext>
                  </a:extLst>
                </a:gridCol>
                <a:gridCol w="685536">
                  <a:extLst>
                    <a:ext uri="{9D8B030D-6E8A-4147-A177-3AD203B41FA5}">
                      <a16:colId xmlns:a16="http://schemas.microsoft.com/office/drawing/2014/main" val="4194437408"/>
                    </a:ext>
                  </a:extLst>
                </a:gridCol>
                <a:gridCol w="980823">
                  <a:extLst>
                    <a:ext uri="{9D8B030D-6E8A-4147-A177-3AD203B41FA5}">
                      <a16:colId xmlns:a16="http://schemas.microsoft.com/office/drawing/2014/main" val="3932898611"/>
                    </a:ext>
                  </a:extLst>
                </a:gridCol>
                <a:gridCol w="819335">
                  <a:extLst>
                    <a:ext uri="{9D8B030D-6E8A-4147-A177-3AD203B41FA5}">
                      <a16:colId xmlns:a16="http://schemas.microsoft.com/office/drawing/2014/main" val="514692629"/>
                    </a:ext>
                  </a:extLst>
                </a:gridCol>
              </a:tblGrid>
              <a:tr h="217336">
                <a:tc rowSpan="2">
                  <a:txBody>
                    <a:bodyPr/>
                    <a:lstStyle/>
                    <a:p>
                      <a:pPr algn="ctr"/>
                      <a:r>
                        <a:rPr lang="en-US" sz="125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Model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125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Feature Group (Nb. of features)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3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3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8485354"/>
                  </a:ext>
                </a:extLst>
              </a:tr>
              <a:tr h="371204">
                <a:tc vMerge="1">
                  <a:txBody>
                    <a:bodyPr/>
                    <a:lstStyle/>
                    <a:p>
                      <a:pPr algn="ctr"/>
                      <a:endParaRPr lang="en-US" sz="13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50" b="1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Top</a:t>
                      </a:r>
                    </a:p>
                    <a:p>
                      <a:pPr algn="ctr"/>
                      <a:r>
                        <a:rPr lang="en-US" sz="1250" b="1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(6)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50" b="1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Important</a:t>
                      </a:r>
                    </a:p>
                    <a:p>
                      <a:pPr algn="ctr"/>
                      <a:r>
                        <a:rPr lang="en-US" sz="1250" b="1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(25)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50" b="1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All</a:t>
                      </a:r>
                    </a:p>
                    <a:p>
                      <a:pPr algn="ctr"/>
                      <a:r>
                        <a:rPr lang="en-US" sz="1250" b="1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(174)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1556149"/>
                  </a:ext>
                </a:extLst>
              </a:tr>
              <a:tr h="251396">
                <a:tc>
                  <a:txBody>
                    <a:bodyPr/>
                    <a:lstStyle/>
                    <a:p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Linear Regression</a:t>
                      </a:r>
                    </a:p>
                  </a:txBody>
                  <a:tcPr marL="7200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0.130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0.117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0.114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5970906"/>
                  </a:ext>
                </a:extLst>
              </a:tr>
              <a:tr h="251396">
                <a:tc>
                  <a:txBody>
                    <a:bodyPr/>
                    <a:lstStyle/>
                    <a:p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PLS</a:t>
                      </a:r>
                    </a:p>
                  </a:txBody>
                  <a:tcPr marL="7200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0.168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0.177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0.195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8700108"/>
                  </a:ext>
                </a:extLst>
              </a:tr>
              <a:tr h="251396">
                <a:tc>
                  <a:txBody>
                    <a:bodyPr/>
                    <a:lstStyle/>
                    <a:p>
                      <a:r>
                        <a:rPr lang="en-US" sz="1300" i="0" kern="1200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Lasso Regression</a:t>
                      </a:r>
                      <a:endParaRPr lang="en-US" sz="13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7200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0.130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0.118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0.114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93396228"/>
                  </a:ext>
                </a:extLst>
              </a:tr>
              <a:tr h="251396">
                <a:tc>
                  <a:txBody>
                    <a:bodyPr/>
                    <a:lstStyle/>
                    <a:p>
                      <a:r>
                        <a:rPr lang="en-US" sz="1300" b="0" i="0" kern="1200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Random Forest</a:t>
                      </a:r>
                      <a:endParaRPr lang="en-US" sz="13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7200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0.125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0.115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0.117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85788778"/>
                  </a:ext>
                </a:extLst>
              </a:tr>
              <a:tr h="251396">
                <a:tc>
                  <a:txBody>
                    <a:bodyPr/>
                    <a:lstStyle/>
                    <a:p>
                      <a:r>
                        <a:rPr lang="en-US" sz="1300" b="0" i="0" kern="1200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SVM</a:t>
                      </a:r>
                      <a:endParaRPr lang="en-US" sz="13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7200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0.131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0.117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0.111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16675268"/>
                  </a:ext>
                </a:extLst>
              </a:tr>
              <a:tr h="251396">
                <a:tc>
                  <a:txBody>
                    <a:bodyPr/>
                    <a:lstStyle/>
                    <a:p>
                      <a:r>
                        <a:rPr lang="en-US" sz="1300" b="0" i="0" kern="1200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GBM</a:t>
                      </a:r>
                      <a:endParaRPr lang="en-US" sz="13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7200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0.129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0.111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0.108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7760600"/>
                  </a:ext>
                </a:extLst>
              </a:tr>
              <a:tr h="251396">
                <a:tc>
                  <a:txBody>
                    <a:bodyPr/>
                    <a:lstStyle/>
                    <a:p>
                      <a:r>
                        <a:rPr lang="en-US" sz="1300" b="0" i="0" kern="1200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XGBoost</a:t>
                      </a:r>
                      <a:endParaRPr lang="en-US" sz="13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7200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0.142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0.117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0.114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064153"/>
                  </a:ext>
                </a:extLst>
              </a:tr>
              <a:tr h="251396">
                <a:tc>
                  <a:txBody>
                    <a:bodyPr/>
                    <a:lstStyle/>
                    <a:p>
                      <a:pPr algn="ctr"/>
                      <a:r>
                        <a:rPr lang="en-US" sz="1300" b="1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Average</a:t>
                      </a:r>
                    </a:p>
                  </a:txBody>
                  <a:tcPr marL="7200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1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0.136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1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0.125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1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0.125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2323767"/>
                  </a:ext>
                </a:extLst>
              </a:tr>
              <a:tr h="423119">
                <a:tc>
                  <a:txBody>
                    <a:bodyPr/>
                    <a:lstStyle/>
                    <a:p>
                      <a:pPr algn="ctr"/>
                      <a:r>
                        <a:rPr lang="en-US" sz="1300" b="1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Final Model</a:t>
                      </a:r>
                      <a:br>
                        <a:rPr lang="en-US" sz="1300" b="1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</a:br>
                      <a:r>
                        <a:rPr lang="en-US" sz="1200" b="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</a:t>
                      </a:r>
                      <a:r>
                        <a:rPr lang="en-US" altLang="ko-KR" sz="1200" b="0" dirty="0" err="1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RF+XGBoost+</a:t>
                      </a:r>
                      <a:r>
                        <a:rPr lang="en-US" sz="1200" b="0" dirty="0" err="1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GBM</a:t>
                      </a:r>
                      <a:r>
                        <a:rPr lang="en-US" sz="1200" b="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)</a:t>
                      </a:r>
                      <a:endParaRPr lang="en-US" sz="1300" b="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7200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altLang="ko-KR" sz="13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1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0.111</a:t>
                      </a:r>
                      <a:br>
                        <a:rPr lang="en-US" altLang="ko-KR" sz="1300" b="1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</a:br>
                      <a:r>
                        <a:rPr lang="en-US" altLang="ko-KR" sz="1300" b="1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($21,255)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altLang="ko-KR" sz="13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0944580"/>
                  </a:ext>
                </a:extLst>
              </a:tr>
            </a:tbl>
          </a:graphicData>
        </a:graphic>
      </p:graphicFrame>
      <p:sp>
        <p:nvSpPr>
          <p:cNvPr id="28" name="TextBox 27">
            <a:extLst>
              <a:ext uri="{FF2B5EF4-FFF2-40B4-BE49-F238E27FC236}">
                <a16:creationId xmlns:a16="http://schemas.microsoft.com/office/drawing/2014/main" id="{955AD082-C9BC-8D49-BBDA-4B8E3A035A48}"/>
              </a:ext>
            </a:extLst>
          </p:cNvPr>
          <p:cNvSpPr txBox="1"/>
          <p:nvPr/>
        </p:nvSpPr>
        <p:spPr>
          <a:xfrm>
            <a:off x="5097016" y="4977172"/>
            <a:ext cx="4288470" cy="11172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7937" lvl="1" fontAlgn="ctr">
              <a:lnSpc>
                <a:spcPct val="110000"/>
              </a:lnSpc>
              <a:spcBef>
                <a:spcPts val="200"/>
              </a:spcBef>
            </a:pPr>
            <a: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 General </a:t>
            </a:r>
          </a:p>
          <a:p>
            <a:pPr marL="228600" lvl="1" indent="-220663" fontAlgn="ctr">
              <a:lnSpc>
                <a:spcPct val="110000"/>
              </a:lnSpc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Best score algorithm : RF, GBM, </a:t>
            </a:r>
            <a:r>
              <a:rPr lang="en-US" b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XGBoost</a:t>
            </a:r>
            <a: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</a:t>
            </a:r>
          </a:p>
          <a:p>
            <a:pPr marL="228600" lvl="1" indent="-220663" fontAlgn="ctr">
              <a:lnSpc>
                <a:spcPct val="110000"/>
              </a:lnSpc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Best Feature group : </a:t>
            </a:r>
            <a:r>
              <a:rPr lang="en-US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Important(25)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all (174)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</a:p>
          <a:p>
            <a:pPr fontAlgn="ctr">
              <a:lnSpc>
                <a:spcPct val="110000"/>
              </a:lnSpc>
              <a:spcBef>
                <a:spcPts val="200"/>
              </a:spcBef>
            </a:pPr>
            <a: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※ Suspected Multicollinearity in all feature group 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37EC932B-623B-2247-A239-F5DBDA1F2637}"/>
              </a:ext>
            </a:extLst>
          </p:cNvPr>
          <p:cNvSpPr/>
          <p:nvPr/>
        </p:nvSpPr>
        <p:spPr bwMode="auto">
          <a:xfrm>
            <a:off x="7446744" y="4382839"/>
            <a:ext cx="962640" cy="414313"/>
          </a:xfrm>
          <a:prstGeom prst="rect">
            <a:avLst/>
          </a:prstGeom>
          <a:solidFill>
            <a:schemeClr val="accent2">
              <a:lumMod val="50000"/>
              <a:alpha val="30000"/>
            </a:schemeClr>
          </a:solidFill>
          <a:ln w="22225">
            <a:solidFill>
              <a:schemeClr val="accent2">
                <a:lumMod val="50000"/>
              </a:schemeClr>
            </a:solidFill>
            <a:prstDash val="sysDash"/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algn="ctr">
              <a:lnSpc>
                <a:spcPct val="95000"/>
              </a:lnSpc>
            </a:pPr>
            <a:endParaRPr kumimoji="0" lang="ko-KR" altLang="en-US" sz="1000" kern="0" dirty="0">
              <a:solidFill>
                <a:srgbClr val="000000"/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BC6ED72A-A7FA-D64F-919A-49DF1A3D9D59}"/>
              </a:ext>
            </a:extLst>
          </p:cNvPr>
          <p:cNvSpPr/>
          <p:nvPr/>
        </p:nvSpPr>
        <p:spPr bwMode="auto">
          <a:xfrm>
            <a:off x="7446744" y="3359110"/>
            <a:ext cx="1764196" cy="758616"/>
          </a:xfrm>
          <a:prstGeom prst="rect">
            <a:avLst/>
          </a:prstGeom>
          <a:solidFill>
            <a:schemeClr val="accent2">
              <a:lumMod val="50000"/>
              <a:alpha val="30000"/>
            </a:schemeClr>
          </a:solidFill>
          <a:ln w="22225">
            <a:solidFill>
              <a:schemeClr val="accent2">
                <a:lumMod val="50000"/>
              </a:schemeClr>
            </a:solidFill>
            <a:prstDash val="sysDash"/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algn="ctr">
              <a:lnSpc>
                <a:spcPct val="95000"/>
              </a:lnSpc>
            </a:pPr>
            <a:endParaRPr kumimoji="0" lang="ko-KR" altLang="en-US" sz="1000" kern="0" dirty="0">
              <a:solidFill>
                <a:srgbClr val="000000"/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82533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7A2F8AA-DC37-DF45-BE59-C079A34D7B38}"/>
              </a:ext>
            </a:extLst>
          </p:cNvPr>
          <p:cNvSpPr/>
          <p:nvPr/>
        </p:nvSpPr>
        <p:spPr bwMode="auto">
          <a:xfrm>
            <a:off x="586433" y="2281912"/>
            <a:ext cx="912693" cy="1228584"/>
          </a:xfrm>
          <a:prstGeom prst="rect">
            <a:avLst/>
          </a:prstGeom>
          <a:solidFill>
            <a:schemeClr val="bg1">
              <a:lumMod val="85000"/>
              <a:alpha val="99000"/>
            </a:schemeClr>
          </a:solidFill>
          <a:ln w="6350">
            <a:noFill/>
            <a:round/>
            <a:headEnd/>
            <a:tailEnd/>
          </a:ln>
          <a:effectLst/>
        </p:spPr>
        <p:txBody>
          <a:bodyPr wrap="none" lIns="0" tIns="36000" rIns="0" bIns="36000" rtlCol="0" anchor="ctr"/>
          <a:lstStyle/>
          <a:p>
            <a:pPr algn="ctr">
              <a:lnSpc>
                <a:spcPct val="110000"/>
              </a:lnSpc>
              <a:spcBef>
                <a:spcPts val="600"/>
              </a:spcBef>
            </a:pPr>
            <a:r>
              <a:rPr kumimoji="0" lang="en-US" altLang="ko-KR" sz="1200" b="0" kern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Top Priority</a:t>
            </a:r>
            <a:br>
              <a:rPr kumimoji="0" lang="en-US" altLang="ko-KR" sz="1200" b="0" kern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kumimoji="0" lang="en-US" altLang="ko-KR" sz="1200" b="0" kern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Features</a:t>
            </a:r>
            <a:br>
              <a:rPr kumimoji="0" lang="en-US" altLang="ko-KR" sz="1200" b="0" kern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kumimoji="0" lang="en-US" altLang="ko-KR" sz="1200" b="0" kern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Only</a:t>
            </a:r>
          </a:p>
          <a:p>
            <a:pPr algn="ctr">
              <a:lnSpc>
                <a:spcPct val="110000"/>
              </a:lnSpc>
              <a:spcBef>
                <a:spcPts val="300"/>
              </a:spcBef>
            </a:pPr>
            <a:r>
              <a:rPr kumimoji="0" lang="en-US" altLang="ko-KR" sz="1000" b="0" kern="0" dirty="0">
                <a:solidFill>
                  <a:schemeClr val="bg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(7 Features)</a:t>
            </a:r>
            <a:endParaRPr kumimoji="0" lang="ko-KR" altLang="en-US" sz="1000" b="0" kern="0" dirty="0">
              <a:solidFill>
                <a:schemeClr val="bg1">
                  <a:lumMod val="50000"/>
                </a:schemeClr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9F21A5C-7614-3448-995F-4F3D0BDE9285}"/>
              </a:ext>
            </a:extLst>
          </p:cNvPr>
          <p:cNvSpPr/>
          <p:nvPr/>
        </p:nvSpPr>
        <p:spPr bwMode="auto">
          <a:xfrm>
            <a:off x="586433" y="3619420"/>
            <a:ext cx="912693" cy="1228584"/>
          </a:xfrm>
          <a:prstGeom prst="rect">
            <a:avLst/>
          </a:prstGeom>
          <a:solidFill>
            <a:schemeClr val="bg1">
              <a:lumMod val="85000"/>
              <a:alpha val="99000"/>
            </a:schemeClr>
          </a:solidFill>
          <a:ln w="6350">
            <a:noFill/>
            <a:round/>
            <a:headEnd/>
            <a:tailEnd/>
          </a:ln>
          <a:effectLst/>
        </p:spPr>
        <p:txBody>
          <a:bodyPr wrap="none" lIns="0" tIns="36000" rIns="0" bIns="36000" rtlCol="0" anchor="ctr"/>
          <a:lstStyle/>
          <a:p>
            <a:pPr algn="ctr">
              <a:lnSpc>
                <a:spcPct val="110000"/>
              </a:lnSpc>
              <a:spcBef>
                <a:spcPts val="600"/>
              </a:spcBef>
            </a:pPr>
            <a:r>
              <a:rPr kumimoji="0" lang="en-US" altLang="ko-KR" sz="1200" b="0" kern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Important</a:t>
            </a:r>
            <a:br>
              <a:rPr kumimoji="0" lang="en-US" altLang="ko-KR" sz="1200" b="0" kern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kumimoji="0" lang="en-US" altLang="ko-KR" sz="1200" b="0" kern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Features</a:t>
            </a:r>
          </a:p>
          <a:p>
            <a:pPr algn="ctr">
              <a:lnSpc>
                <a:spcPct val="110000"/>
              </a:lnSpc>
              <a:spcBef>
                <a:spcPts val="300"/>
              </a:spcBef>
            </a:pPr>
            <a:r>
              <a:rPr kumimoji="0" lang="en-US" altLang="ko-KR" sz="1000" b="0" kern="0" dirty="0">
                <a:solidFill>
                  <a:schemeClr val="bg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(25 Features)</a:t>
            </a:r>
            <a:endParaRPr kumimoji="0" lang="ko-KR" altLang="en-US" sz="1000" b="0" kern="0" dirty="0">
              <a:solidFill>
                <a:schemeClr val="bg1">
                  <a:lumMod val="50000"/>
                </a:schemeClr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A2F92A0-4828-5943-B0FB-0947F92CC84B}"/>
              </a:ext>
            </a:extLst>
          </p:cNvPr>
          <p:cNvSpPr/>
          <p:nvPr/>
        </p:nvSpPr>
        <p:spPr bwMode="auto">
          <a:xfrm>
            <a:off x="586433" y="4956928"/>
            <a:ext cx="912693" cy="1228584"/>
          </a:xfrm>
          <a:prstGeom prst="rect">
            <a:avLst/>
          </a:prstGeom>
          <a:solidFill>
            <a:schemeClr val="bg1">
              <a:lumMod val="85000"/>
              <a:alpha val="99000"/>
            </a:schemeClr>
          </a:solidFill>
          <a:ln w="6350">
            <a:noFill/>
            <a:round/>
            <a:headEnd/>
            <a:tailEnd/>
          </a:ln>
          <a:effectLst/>
        </p:spPr>
        <p:txBody>
          <a:bodyPr wrap="none" lIns="0" tIns="36000" rIns="0" bIns="36000" rtlCol="0" anchor="ctr"/>
          <a:lstStyle/>
          <a:p>
            <a:pPr algn="ctr">
              <a:lnSpc>
                <a:spcPct val="110000"/>
              </a:lnSpc>
              <a:spcBef>
                <a:spcPts val="600"/>
              </a:spcBef>
            </a:pPr>
            <a:r>
              <a:rPr kumimoji="0" lang="en-US" altLang="ko-KR" sz="1200" b="0" kern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All Features</a:t>
            </a:r>
          </a:p>
          <a:p>
            <a:pPr algn="ctr">
              <a:lnSpc>
                <a:spcPct val="110000"/>
              </a:lnSpc>
              <a:spcBef>
                <a:spcPts val="300"/>
              </a:spcBef>
            </a:pPr>
            <a:r>
              <a:rPr kumimoji="0" lang="en-US" altLang="ko-KR" sz="1000" b="0" kern="0" dirty="0">
                <a:solidFill>
                  <a:schemeClr val="bg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(162 Features)</a:t>
            </a:r>
            <a:endParaRPr kumimoji="0" lang="ko-KR" altLang="en-US" sz="1000" b="0" kern="0" dirty="0">
              <a:solidFill>
                <a:schemeClr val="bg1">
                  <a:lumMod val="50000"/>
                </a:schemeClr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6A6C7CE9-204C-0A49-AFAF-A3B573554AA8}"/>
              </a:ext>
            </a:extLst>
          </p:cNvPr>
          <p:cNvCxnSpPr>
            <a:cxnSpLocks/>
          </p:cNvCxnSpPr>
          <p:nvPr/>
        </p:nvCxnSpPr>
        <p:spPr>
          <a:xfrm>
            <a:off x="432593" y="2281912"/>
            <a:ext cx="0" cy="3831442"/>
          </a:xfrm>
          <a:prstGeom prst="straightConnector1">
            <a:avLst/>
          </a:prstGeom>
          <a:noFill/>
          <a:ln w="9525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 type="none" w="med" len="med"/>
            <a:tailEnd type="triangle"/>
          </a:ln>
        </p:spPr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6002A34B-3285-8E47-AAE1-4CB7A72CAA4D}"/>
              </a:ext>
            </a:extLst>
          </p:cNvPr>
          <p:cNvSpPr txBox="1"/>
          <p:nvPr/>
        </p:nvSpPr>
        <p:spPr>
          <a:xfrm rot="10800000">
            <a:off x="164632" y="2590158"/>
            <a:ext cx="400110" cy="29414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eaVert" wrap="square" rtlCol="0" anchor="ctr" anchorCtr="0">
            <a:spAutoFit/>
          </a:bodyPr>
          <a:lstStyle/>
          <a:p>
            <a:pPr algn="ctr" fontAlgn="ctr"/>
            <a:r>
              <a:rPr lang="en-US" altLang="ko-KR" dirty="0">
                <a:solidFill>
                  <a:srgbClr val="00009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Model complexity ↑</a:t>
            </a:r>
            <a:r>
              <a:rPr lang="en-US" altLang="ko-KR" b="0" dirty="0">
                <a:solidFill>
                  <a:srgbClr val="00009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ko-KR" b="0" i="1" dirty="0">
                <a:solidFill>
                  <a:srgbClr val="00009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ko-KR" sz="1050" b="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</a:t>
            </a:r>
            <a:r>
              <a:rPr kumimoji="1" lang="en-US" altLang="ko-KR" sz="1050" b="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Nb. of Features↑)</a:t>
            </a:r>
            <a:endParaRPr kumimoji="1" lang="ko-KR" altLang="en-US" sz="1050" b="0" i="1" dirty="0"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FAEF50D2-A9EB-FD4F-BE83-F67D39A000FF}"/>
              </a:ext>
            </a:extLst>
          </p:cNvPr>
          <p:cNvSpPr/>
          <p:nvPr/>
        </p:nvSpPr>
        <p:spPr bwMode="auto">
          <a:xfrm>
            <a:off x="1591413" y="4928889"/>
            <a:ext cx="4417977" cy="125662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9525">
            <a:solidFill>
              <a:schemeClr val="tx1">
                <a:lumMod val="65000"/>
                <a:lumOff val="35000"/>
              </a:schemeClr>
            </a:solidFill>
            <a:prstDash val="dash"/>
            <a:round/>
            <a:headEnd/>
            <a:tailEnd/>
          </a:ln>
          <a:effectLst/>
        </p:spPr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89FBB60A-5BBA-654E-932D-1C32D7C1AB18}"/>
              </a:ext>
            </a:extLst>
          </p:cNvPr>
          <p:cNvSpPr/>
          <p:nvPr/>
        </p:nvSpPr>
        <p:spPr bwMode="auto">
          <a:xfrm>
            <a:off x="1591415" y="1714223"/>
            <a:ext cx="1411299" cy="474937"/>
          </a:xfrm>
          <a:prstGeom prst="rect">
            <a:avLst/>
          </a:prstGeom>
          <a:solidFill>
            <a:schemeClr val="bg1">
              <a:lumMod val="85000"/>
              <a:alpha val="99000"/>
            </a:schemeClr>
          </a:solidFill>
          <a:ln w="6350">
            <a:noFill/>
            <a:round/>
            <a:headEnd/>
            <a:tailEnd/>
          </a:ln>
          <a:effectLst/>
        </p:spPr>
        <p:txBody>
          <a:bodyPr wrap="none" lIns="0" tIns="36000" rIns="0" bIns="36000" rtlCol="0" anchor="ctr"/>
          <a:lstStyle/>
          <a:p>
            <a:pPr algn="ctr">
              <a:spcBef>
                <a:spcPts val="300"/>
              </a:spcBef>
            </a:pPr>
            <a:r>
              <a:rPr kumimoji="0" lang="en-US" altLang="ko-KR" sz="1200" b="0" kern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Linear Regression</a:t>
            </a:r>
          </a:p>
          <a:p>
            <a:pPr algn="ctr">
              <a:lnSpc>
                <a:spcPct val="110000"/>
              </a:lnSpc>
              <a:spcBef>
                <a:spcPts val="300"/>
              </a:spcBef>
            </a:pPr>
            <a:r>
              <a:rPr kumimoji="0" lang="en-US" altLang="ko-KR" sz="1000" b="0" kern="0" dirty="0">
                <a:solidFill>
                  <a:schemeClr val="bg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(LM, PLS, Lasso, Ridge)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6E30FF72-7CAD-294F-BBAD-9F714ADB6B25}"/>
              </a:ext>
            </a:extLst>
          </p:cNvPr>
          <p:cNvSpPr/>
          <p:nvPr/>
        </p:nvSpPr>
        <p:spPr bwMode="auto">
          <a:xfrm>
            <a:off x="3098008" y="1714223"/>
            <a:ext cx="1411299" cy="474937"/>
          </a:xfrm>
          <a:prstGeom prst="rect">
            <a:avLst/>
          </a:prstGeom>
          <a:solidFill>
            <a:schemeClr val="bg1">
              <a:lumMod val="85000"/>
              <a:alpha val="99000"/>
            </a:schemeClr>
          </a:solidFill>
          <a:ln w="6350">
            <a:noFill/>
            <a:round/>
            <a:headEnd/>
            <a:tailEnd/>
          </a:ln>
          <a:effectLst/>
        </p:spPr>
        <p:txBody>
          <a:bodyPr wrap="none" lIns="0" tIns="36000" rIns="0" bIns="36000" rtlCol="0" anchor="ctr"/>
          <a:lstStyle/>
          <a:p>
            <a:pPr algn="ctr">
              <a:spcBef>
                <a:spcPts val="300"/>
              </a:spcBef>
            </a:pPr>
            <a:r>
              <a:rPr kumimoji="0" lang="en-US" altLang="ko-KR" sz="1200" b="0" kern="0" dirty="0" err="1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Kernal</a:t>
            </a:r>
            <a:r>
              <a:rPr kumimoji="0" lang="en-US" altLang="ko-KR" sz="1200" b="0" kern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Based</a:t>
            </a:r>
          </a:p>
          <a:p>
            <a:pPr algn="ctr">
              <a:lnSpc>
                <a:spcPct val="110000"/>
              </a:lnSpc>
              <a:spcBef>
                <a:spcPts val="300"/>
              </a:spcBef>
            </a:pPr>
            <a:r>
              <a:rPr kumimoji="0" lang="en-US" altLang="ko-KR" sz="1000" b="0" kern="0" dirty="0">
                <a:solidFill>
                  <a:schemeClr val="bg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(SVM)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95B952D1-FA14-CF4A-9273-716A294E5899}"/>
              </a:ext>
            </a:extLst>
          </p:cNvPr>
          <p:cNvSpPr/>
          <p:nvPr/>
        </p:nvSpPr>
        <p:spPr bwMode="auto">
          <a:xfrm>
            <a:off x="4604602" y="1714223"/>
            <a:ext cx="1411299" cy="474937"/>
          </a:xfrm>
          <a:prstGeom prst="rect">
            <a:avLst/>
          </a:prstGeom>
          <a:solidFill>
            <a:schemeClr val="bg1">
              <a:lumMod val="85000"/>
              <a:alpha val="99000"/>
            </a:schemeClr>
          </a:solidFill>
          <a:ln w="6350">
            <a:noFill/>
            <a:round/>
            <a:headEnd/>
            <a:tailEnd/>
          </a:ln>
          <a:effectLst/>
        </p:spPr>
        <p:txBody>
          <a:bodyPr wrap="none" lIns="0" tIns="36000" rIns="0" bIns="36000" rtlCol="0" anchor="ctr"/>
          <a:lstStyle/>
          <a:p>
            <a:pPr algn="ctr">
              <a:spcBef>
                <a:spcPts val="300"/>
              </a:spcBef>
            </a:pPr>
            <a:r>
              <a:rPr kumimoji="0" lang="en-US" altLang="ko-KR" sz="1200" b="0" kern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Ensemble</a:t>
            </a:r>
          </a:p>
          <a:p>
            <a:pPr algn="ctr">
              <a:lnSpc>
                <a:spcPct val="110000"/>
              </a:lnSpc>
              <a:spcBef>
                <a:spcPts val="300"/>
              </a:spcBef>
            </a:pPr>
            <a:r>
              <a:rPr kumimoji="0" lang="en-US" altLang="ko-KR" sz="1000" b="0" kern="0" dirty="0">
                <a:solidFill>
                  <a:schemeClr val="bg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(RF, GBM, </a:t>
            </a:r>
            <a:r>
              <a:rPr kumimoji="0" lang="en-US" altLang="ko-KR" sz="1000" b="0" kern="0" dirty="0" err="1">
                <a:solidFill>
                  <a:schemeClr val="bg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XGBoost</a:t>
            </a:r>
            <a:r>
              <a:rPr kumimoji="0" lang="en-US" altLang="ko-KR" sz="1000" b="0" kern="0" dirty="0">
                <a:solidFill>
                  <a:schemeClr val="bg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</a:p>
        </p:txBody>
      </p: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D4DD4E2F-2813-5844-9610-F2FCF67AF667}"/>
              </a:ext>
            </a:extLst>
          </p:cNvPr>
          <p:cNvCxnSpPr>
            <a:cxnSpLocks/>
          </p:cNvCxnSpPr>
          <p:nvPr/>
        </p:nvCxnSpPr>
        <p:spPr>
          <a:xfrm>
            <a:off x="1591414" y="1551582"/>
            <a:ext cx="4417980" cy="0"/>
          </a:xfrm>
          <a:prstGeom prst="straightConnector1">
            <a:avLst/>
          </a:prstGeom>
          <a:noFill/>
          <a:ln w="9525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 type="none" w="med" len="med"/>
            <a:tailEnd type="triangle"/>
          </a:ln>
        </p:spPr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6FDB9A70-9A33-2449-912D-2FE21A2F5C81}"/>
              </a:ext>
            </a:extLst>
          </p:cNvPr>
          <p:cNvSpPr txBox="1"/>
          <p:nvPr/>
        </p:nvSpPr>
        <p:spPr>
          <a:xfrm>
            <a:off x="1856656" y="1376074"/>
            <a:ext cx="3897599" cy="3077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horz" wrap="square" lIns="0" rIns="0" rtlCol="0" anchor="ctr" anchorCtr="0">
            <a:spAutoFit/>
          </a:bodyPr>
          <a:lstStyle>
            <a:defPPr>
              <a:defRPr lang="ko-KR"/>
            </a:defPPr>
            <a:lvl1pPr algn="ctr" fontAlgn="ctr">
              <a:defRPr sz="1000" b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altLang="ko-KR" sz="1400" b="1" dirty="0">
                <a:solidFill>
                  <a:srgbClr val="000099"/>
                </a:solidFill>
              </a:rPr>
              <a:t>Model complexity ↑ </a:t>
            </a:r>
            <a:r>
              <a:rPr lang="en-US" altLang="ko-KR" sz="1050" i="1" dirty="0"/>
              <a:t>(Accuracy ↑ , Interpretability ↓</a:t>
            </a:r>
            <a:r>
              <a:rPr lang="en-US" altLang="ko-KR" sz="1050" i="1" baseline="30000" dirty="0"/>
              <a:t>1)</a:t>
            </a:r>
            <a:r>
              <a:rPr lang="en-US" altLang="ko-KR" sz="1050" i="1" dirty="0"/>
              <a:t>)</a:t>
            </a:r>
            <a:endParaRPr lang="ko-KR" altLang="en-US" sz="1050" i="1" dirty="0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6DA08750-6690-BF4F-9C5C-871F3E124B5E}"/>
              </a:ext>
            </a:extLst>
          </p:cNvPr>
          <p:cNvSpPr/>
          <p:nvPr/>
        </p:nvSpPr>
        <p:spPr bwMode="auto">
          <a:xfrm>
            <a:off x="3098008" y="3606266"/>
            <a:ext cx="2911384" cy="123318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31750">
            <a:solidFill>
              <a:schemeClr val="tx1">
                <a:lumMod val="65000"/>
                <a:lumOff val="35000"/>
              </a:schemeClr>
            </a:solidFill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algn="ctr">
              <a:lnSpc>
                <a:spcPct val="150000"/>
              </a:lnSpc>
            </a:pPr>
            <a:endParaRPr kumimoji="0" lang="ko-KR" altLang="en-US" b="0" kern="0" dirty="0">
              <a:solidFill>
                <a:srgbClr val="000000"/>
              </a:solidFill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sp>
        <p:nvSpPr>
          <p:cNvPr id="27" name="자유형 26">
            <a:extLst>
              <a:ext uri="{FF2B5EF4-FFF2-40B4-BE49-F238E27FC236}">
                <a16:creationId xmlns:a16="http://schemas.microsoft.com/office/drawing/2014/main" id="{0CD86094-1877-CB4A-B526-299C8242A866}"/>
              </a:ext>
            </a:extLst>
          </p:cNvPr>
          <p:cNvSpPr/>
          <p:nvPr/>
        </p:nvSpPr>
        <p:spPr bwMode="auto">
          <a:xfrm>
            <a:off x="1584176" y="2275367"/>
            <a:ext cx="4425217" cy="2564087"/>
          </a:xfrm>
          <a:custGeom>
            <a:avLst/>
            <a:gdLst>
              <a:gd name="connsiteX0" fmla="*/ 13547 w 5208693"/>
              <a:gd name="connsiteY0" fmla="*/ 6774 h 3786294"/>
              <a:gd name="connsiteX1" fmla="*/ 13547 w 5208693"/>
              <a:gd name="connsiteY1" fmla="*/ 3786294 h 3786294"/>
              <a:gd name="connsiteX2" fmla="*/ 1693333 w 5208693"/>
              <a:gd name="connsiteY2" fmla="*/ 3786294 h 3786294"/>
              <a:gd name="connsiteX3" fmla="*/ 1693333 w 5208693"/>
              <a:gd name="connsiteY3" fmla="*/ 3705014 h 3786294"/>
              <a:gd name="connsiteX4" fmla="*/ 1693333 w 5208693"/>
              <a:gd name="connsiteY4" fmla="*/ 1212427 h 3786294"/>
              <a:gd name="connsiteX5" fmla="*/ 5208693 w 5208693"/>
              <a:gd name="connsiteY5" fmla="*/ 1212427 h 3786294"/>
              <a:gd name="connsiteX6" fmla="*/ 5208693 w 5208693"/>
              <a:gd name="connsiteY6" fmla="*/ 0 h 3786294"/>
              <a:gd name="connsiteX7" fmla="*/ 0 w 5208693"/>
              <a:gd name="connsiteY7" fmla="*/ 0 h 3786294"/>
              <a:gd name="connsiteX8" fmla="*/ 0 w 5208693"/>
              <a:gd name="connsiteY8" fmla="*/ 304800 h 3786294"/>
              <a:gd name="connsiteX0" fmla="*/ 13547 w 5208693"/>
              <a:gd name="connsiteY0" fmla="*/ 6774 h 3786294"/>
              <a:gd name="connsiteX1" fmla="*/ 13547 w 5208693"/>
              <a:gd name="connsiteY1" fmla="*/ 3786294 h 3786294"/>
              <a:gd name="connsiteX2" fmla="*/ 1693333 w 5208693"/>
              <a:gd name="connsiteY2" fmla="*/ 3786294 h 3786294"/>
              <a:gd name="connsiteX3" fmla="*/ 1693333 w 5208693"/>
              <a:gd name="connsiteY3" fmla="*/ 1212427 h 3786294"/>
              <a:gd name="connsiteX4" fmla="*/ 5208693 w 5208693"/>
              <a:gd name="connsiteY4" fmla="*/ 1212427 h 3786294"/>
              <a:gd name="connsiteX5" fmla="*/ 5208693 w 5208693"/>
              <a:gd name="connsiteY5" fmla="*/ 0 h 3786294"/>
              <a:gd name="connsiteX6" fmla="*/ 0 w 5208693"/>
              <a:gd name="connsiteY6" fmla="*/ 0 h 3786294"/>
              <a:gd name="connsiteX7" fmla="*/ 0 w 5208693"/>
              <a:gd name="connsiteY7" fmla="*/ 304800 h 3786294"/>
              <a:gd name="connsiteX0" fmla="*/ 13547 w 5208693"/>
              <a:gd name="connsiteY0" fmla="*/ 6774 h 3786294"/>
              <a:gd name="connsiteX1" fmla="*/ 13547 w 5208693"/>
              <a:gd name="connsiteY1" fmla="*/ 3786294 h 3786294"/>
              <a:gd name="connsiteX2" fmla="*/ 1693333 w 5208693"/>
              <a:gd name="connsiteY2" fmla="*/ 2492587 h 3786294"/>
              <a:gd name="connsiteX3" fmla="*/ 1693333 w 5208693"/>
              <a:gd name="connsiteY3" fmla="*/ 1212427 h 3786294"/>
              <a:gd name="connsiteX4" fmla="*/ 5208693 w 5208693"/>
              <a:gd name="connsiteY4" fmla="*/ 1212427 h 3786294"/>
              <a:gd name="connsiteX5" fmla="*/ 5208693 w 5208693"/>
              <a:gd name="connsiteY5" fmla="*/ 0 h 3786294"/>
              <a:gd name="connsiteX6" fmla="*/ 0 w 5208693"/>
              <a:gd name="connsiteY6" fmla="*/ 0 h 3786294"/>
              <a:gd name="connsiteX7" fmla="*/ 0 w 5208693"/>
              <a:gd name="connsiteY7" fmla="*/ 304800 h 3786294"/>
              <a:gd name="connsiteX0" fmla="*/ 13547 w 5208693"/>
              <a:gd name="connsiteY0" fmla="*/ 6774 h 2492587"/>
              <a:gd name="connsiteX1" fmla="*/ 20320 w 5208693"/>
              <a:gd name="connsiteY1" fmla="*/ 2492587 h 2492587"/>
              <a:gd name="connsiteX2" fmla="*/ 1693333 w 5208693"/>
              <a:gd name="connsiteY2" fmla="*/ 2492587 h 2492587"/>
              <a:gd name="connsiteX3" fmla="*/ 1693333 w 5208693"/>
              <a:gd name="connsiteY3" fmla="*/ 1212427 h 2492587"/>
              <a:gd name="connsiteX4" fmla="*/ 5208693 w 5208693"/>
              <a:gd name="connsiteY4" fmla="*/ 1212427 h 2492587"/>
              <a:gd name="connsiteX5" fmla="*/ 5208693 w 5208693"/>
              <a:gd name="connsiteY5" fmla="*/ 0 h 2492587"/>
              <a:gd name="connsiteX6" fmla="*/ 0 w 5208693"/>
              <a:gd name="connsiteY6" fmla="*/ 0 h 2492587"/>
              <a:gd name="connsiteX7" fmla="*/ 0 w 5208693"/>
              <a:gd name="connsiteY7" fmla="*/ 304800 h 2492587"/>
              <a:gd name="connsiteX0" fmla="*/ 13547 w 5208693"/>
              <a:gd name="connsiteY0" fmla="*/ 6774 h 2499361"/>
              <a:gd name="connsiteX1" fmla="*/ 13547 w 5208693"/>
              <a:gd name="connsiteY1" fmla="*/ 2499361 h 2499361"/>
              <a:gd name="connsiteX2" fmla="*/ 1693333 w 5208693"/>
              <a:gd name="connsiteY2" fmla="*/ 2492587 h 2499361"/>
              <a:gd name="connsiteX3" fmla="*/ 1693333 w 5208693"/>
              <a:gd name="connsiteY3" fmla="*/ 1212427 h 2499361"/>
              <a:gd name="connsiteX4" fmla="*/ 5208693 w 5208693"/>
              <a:gd name="connsiteY4" fmla="*/ 1212427 h 2499361"/>
              <a:gd name="connsiteX5" fmla="*/ 5208693 w 5208693"/>
              <a:gd name="connsiteY5" fmla="*/ 0 h 2499361"/>
              <a:gd name="connsiteX6" fmla="*/ 0 w 5208693"/>
              <a:gd name="connsiteY6" fmla="*/ 0 h 2499361"/>
              <a:gd name="connsiteX7" fmla="*/ 0 w 5208693"/>
              <a:gd name="connsiteY7" fmla="*/ 304800 h 2499361"/>
              <a:gd name="connsiteX0" fmla="*/ 13547 w 5208693"/>
              <a:gd name="connsiteY0" fmla="*/ 6774 h 2499361"/>
              <a:gd name="connsiteX1" fmla="*/ 13547 w 5208693"/>
              <a:gd name="connsiteY1" fmla="*/ 2499361 h 2499361"/>
              <a:gd name="connsiteX2" fmla="*/ 1693333 w 5208693"/>
              <a:gd name="connsiteY2" fmla="*/ 2492587 h 2499361"/>
              <a:gd name="connsiteX3" fmla="*/ 1693333 w 5208693"/>
              <a:gd name="connsiteY3" fmla="*/ 1212427 h 2499361"/>
              <a:gd name="connsiteX4" fmla="*/ 5208693 w 5208693"/>
              <a:gd name="connsiteY4" fmla="*/ 1212427 h 2499361"/>
              <a:gd name="connsiteX5" fmla="*/ 5208693 w 5208693"/>
              <a:gd name="connsiteY5" fmla="*/ 0 h 2499361"/>
              <a:gd name="connsiteX6" fmla="*/ 0 w 5208693"/>
              <a:gd name="connsiteY6" fmla="*/ 0 h 24993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08693" h="2499361">
                <a:moveTo>
                  <a:pt x="13547" y="6774"/>
                </a:moveTo>
                <a:cubicBezTo>
                  <a:pt x="15805" y="835378"/>
                  <a:pt x="11289" y="1670757"/>
                  <a:pt x="13547" y="2499361"/>
                </a:cubicBezTo>
                <a:lnTo>
                  <a:pt x="1693333" y="2492587"/>
                </a:lnTo>
                <a:lnTo>
                  <a:pt x="1693333" y="1212427"/>
                </a:lnTo>
                <a:lnTo>
                  <a:pt x="5208693" y="1212427"/>
                </a:lnTo>
                <a:lnTo>
                  <a:pt x="5208693" y="0"/>
                </a:lnTo>
                <a:lnTo>
                  <a:pt x="0" y="0"/>
                </a:lnTo>
              </a:path>
            </a:pathLst>
          </a:custGeom>
          <a:solidFill>
            <a:schemeClr val="tx2">
              <a:lumMod val="20000"/>
              <a:lumOff val="80000"/>
            </a:schemeClr>
          </a:solidFill>
          <a:ln w="9525">
            <a:solidFill>
              <a:schemeClr val="tx1">
                <a:lumMod val="65000"/>
                <a:lumOff val="35000"/>
              </a:schemeClr>
            </a:solidFill>
            <a:prstDash val="dash"/>
            <a:round/>
            <a:headEnd/>
            <a:tailEnd/>
          </a:ln>
          <a:effectLst/>
        </p:spPr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BDEB6E50-F8C8-014B-BC08-BFA3694A12F8}"/>
              </a:ext>
            </a:extLst>
          </p:cNvPr>
          <p:cNvSpPr txBox="1"/>
          <p:nvPr/>
        </p:nvSpPr>
        <p:spPr>
          <a:xfrm>
            <a:off x="1974242" y="2701856"/>
            <a:ext cx="3667132" cy="68634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84150" indent="-184150" fontAlgn="ctr">
              <a:lnSpc>
                <a:spcPct val="120000"/>
              </a:lnSpc>
              <a:spcBef>
                <a:spcPts val="600"/>
              </a:spcBef>
              <a:buFont typeface="Wingdings" pitchFamily="2" charset="2"/>
              <a:buChar char="§"/>
            </a:pPr>
            <a:r>
              <a:rPr kumimoji="1"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Prediction Result   - RMSE :  00 ~ 00  </a:t>
            </a:r>
          </a:p>
          <a:p>
            <a:pPr fontAlgn="ctr">
              <a:lnSpc>
                <a:spcPct val="120000"/>
              </a:lnSpc>
              <a:spcBef>
                <a:spcPts val="600"/>
              </a:spcBef>
            </a:pPr>
            <a:r>
              <a:rPr lang="en-US" altLang="ko-KR" i="1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☛</a:t>
            </a:r>
            <a:r>
              <a:rPr kumimoji="1" lang="en-US" altLang="ko-KR" i="1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Accuracy is relatively low 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5B76BD42-B31D-9449-BAE3-20C595A4F81B}"/>
              </a:ext>
            </a:extLst>
          </p:cNvPr>
          <p:cNvSpPr txBox="1"/>
          <p:nvPr/>
        </p:nvSpPr>
        <p:spPr>
          <a:xfrm>
            <a:off x="3214163" y="3789040"/>
            <a:ext cx="2818957" cy="94487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84150" indent="-184150" fontAlgn="ctr">
              <a:lnSpc>
                <a:spcPct val="120000"/>
              </a:lnSpc>
              <a:spcBef>
                <a:spcPts val="600"/>
              </a:spcBef>
              <a:buFont typeface="Wingdings" pitchFamily="2" charset="2"/>
              <a:buChar char="§"/>
            </a:pPr>
            <a:r>
              <a:rPr kumimoji="1"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Prediction Result</a:t>
            </a:r>
            <a:br>
              <a:rPr kumimoji="1"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kumimoji="1"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  RMSE :  00 ~ 00</a:t>
            </a:r>
          </a:p>
          <a:p>
            <a:pPr fontAlgn="ctr">
              <a:lnSpc>
                <a:spcPct val="120000"/>
              </a:lnSpc>
              <a:spcBef>
                <a:spcPts val="600"/>
              </a:spcBef>
            </a:pPr>
            <a:r>
              <a:rPr lang="en-US" altLang="ko-KR" i="1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☛</a:t>
            </a:r>
            <a:r>
              <a:rPr kumimoji="1" lang="en-US" altLang="ko-KR" i="1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Accuracy is relati</a:t>
            </a:r>
            <a:r>
              <a:rPr lang="en-US" altLang="ko-KR" i="1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vely high</a:t>
            </a:r>
            <a:endParaRPr kumimoji="1" lang="en-US" altLang="ko-KR" i="1" dirty="0">
              <a:solidFill>
                <a:srgbClr val="C0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84B9E9D9-6597-3748-A387-925690AC039C}"/>
              </a:ext>
            </a:extLst>
          </p:cNvPr>
          <p:cNvSpPr txBox="1"/>
          <p:nvPr/>
        </p:nvSpPr>
        <p:spPr>
          <a:xfrm>
            <a:off x="1941258" y="4959253"/>
            <a:ext cx="4187715" cy="120340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84150" indent="-184150" fontAlgn="ctr">
              <a:lnSpc>
                <a:spcPct val="120000"/>
              </a:lnSpc>
              <a:spcBef>
                <a:spcPts val="600"/>
              </a:spcBef>
              <a:buFont typeface="Wingdings" pitchFamily="2" charset="2"/>
              <a:buChar char="§"/>
            </a:pPr>
            <a:r>
              <a:rPr kumimoji="1"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Prediction Result</a:t>
            </a:r>
            <a:br>
              <a:rPr kumimoji="1"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kumimoji="1"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  RMSE :  00 ~ 00</a:t>
            </a:r>
          </a:p>
          <a:p>
            <a:pPr fontAlgn="ctr">
              <a:lnSpc>
                <a:spcPct val="120000"/>
              </a:lnSpc>
              <a:spcBef>
                <a:spcPts val="600"/>
              </a:spcBef>
            </a:pPr>
            <a:r>
              <a:rPr lang="en-US" altLang="ko-KR" i="1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☛</a:t>
            </a:r>
            <a:r>
              <a:rPr kumimoji="1" lang="en-US" altLang="ko-KR" i="1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Accuracy is </a:t>
            </a:r>
            <a:r>
              <a:rPr lang="en-US" altLang="ko-KR" i="1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high, but expected </a:t>
            </a:r>
            <a:br>
              <a:rPr lang="en-US" altLang="ko-KR" i="1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ko-KR" altLang="en-US" i="1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</a:t>
            </a:r>
            <a:r>
              <a:rPr lang="en-US" altLang="ko-KR" i="1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high error in test data-set (overfitting)  </a:t>
            </a:r>
            <a:endParaRPr kumimoji="1" lang="en-US" altLang="ko-KR" i="1" dirty="0">
              <a:solidFill>
                <a:srgbClr val="C0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D5D2B7A6-9C02-904D-BE5A-2575037E1039}"/>
              </a:ext>
            </a:extLst>
          </p:cNvPr>
          <p:cNvSpPr txBox="1"/>
          <p:nvPr/>
        </p:nvSpPr>
        <p:spPr>
          <a:xfrm>
            <a:off x="1532620" y="2292282"/>
            <a:ext cx="4503801" cy="3323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fontAlgn="ctr">
              <a:lnSpc>
                <a:spcPct val="120000"/>
              </a:lnSpc>
              <a:spcBef>
                <a:spcPts val="600"/>
              </a:spcBef>
            </a:pPr>
            <a:r>
              <a:rPr lang="en-US" altLang="ko-KR" sz="1300" b="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※ All cases : Training set (80:20), 10-folds cross validation </a:t>
            </a:r>
            <a:endParaRPr kumimoji="1" lang="en-US" altLang="ko-KR" sz="1300" b="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ACBD218A-A71B-F440-9C27-7C71DB61677E}"/>
              </a:ext>
            </a:extLst>
          </p:cNvPr>
          <p:cNvSpPr/>
          <p:nvPr/>
        </p:nvSpPr>
        <p:spPr bwMode="auto">
          <a:xfrm>
            <a:off x="6624736" y="3204597"/>
            <a:ext cx="2875088" cy="1772575"/>
          </a:xfrm>
          <a:prstGeom prst="rect">
            <a:avLst/>
          </a:prstGeom>
          <a:solidFill>
            <a:schemeClr val="accent2">
              <a:lumMod val="40000"/>
              <a:lumOff val="60000"/>
              <a:alpha val="38000"/>
            </a:schemeClr>
          </a:solidFill>
          <a:ln w="12700">
            <a:noFill/>
            <a:prstDash val="sysDot"/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algn="ctr">
              <a:lnSpc>
                <a:spcPct val="150000"/>
              </a:lnSpc>
            </a:pPr>
            <a:endParaRPr kumimoji="0" lang="ko-KR" altLang="en-US" b="0" kern="0" dirty="0">
              <a:solidFill>
                <a:srgbClr val="000000"/>
              </a:solidFill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DC5423-B1FF-9D47-8F8A-87FE9DCAE6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BEB48F-B7EB-46C9-A9CE-1654B881328A}" type="slidenum">
              <a:rPr lang="ko-KR" altLang="en-US" smtClean="0">
                <a:latin typeface="Tahoma" panose="020B0604030504040204" pitchFamily="34" charset="0"/>
                <a:cs typeface="Tahoma" panose="020B0604030504040204" pitchFamily="34" charset="0"/>
              </a:rPr>
              <a:pPr/>
              <a:t>18</a:t>
            </a:fld>
            <a:r>
              <a:rPr lang="ko-KR" altLang="en-US">
                <a:latin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ko-KR" altLang="en-US" b="0">
                <a:latin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ko-KR" b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page</a:t>
            </a:r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72FD3A51-0611-FD49-93C7-306F9A422BB5}"/>
              </a:ext>
            </a:extLst>
          </p:cNvPr>
          <p:cNvSpPr txBox="1">
            <a:spLocks/>
          </p:cNvSpPr>
          <p:nvPr/>
        </p:nvSpPr>
        <p:spPr>
          <a:xfrm>
            <a:off x="5452534" y="189654"/>
            <a:ext cx="4333470" cy="3928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lang="ko-KR" altLang="en-US" sz="2000" b="1" kern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2pPr>
            <a:lvl3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3pPr>
            <a:lvl4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4pPr>
            <a:lvl5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5pPr>
            <a:lvl6pPr marL="4572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6pPr>
            <a:lvl7pPr marL="9144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7pPr>
            <a:lvl8pPr marL="13716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8pPr>
            <a:lvl9pPr marL="18288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9pPr>
          </a:lstStyle>
          <a:p>
            <a:pPr algn="r"/>
            <a:r>
              <a:rPr lang="en-US" altLang="ko-KR" sz="14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III. Conclusion</a:t>
            </a:r>
            <a:endParaRPr lang="ko-KR" altLang="en-US" sz="1400" dirty="0">
              <a:solidFill>
                <a:prstClr val="black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A4F6F309-A9B4-0F44-956E-73E3247909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485" y="203378"/>
            <a:ext cx="5364596" cy="392894"/>
          </a:xfrm>
        </p:spPr>
        <p:txBody>
          <a:bodyPr/>
          <a:lstStyle/>
          <a:p>
            <a:r>
              <a:rPr lang="en-US" altLang="ko-KR" sz="18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1. Summary of Prediction Result</a:t>
            </a:r>
            <a:endParaRPr lang="ko-KR" altLang="en-US" sz="1800" dirty="0">
              <a:solidFill>
                <a:prstClr val="black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C0F77AD-6388-D146-B84E-5322FFED6928}"/>
              </a:ext>
            </a:extLst>
          </p:cNvPr>
          <p:cNvSpPr txBox="1"/>
          <p:nvPr/>
        </p:nvSpPr>
        <p:spPr>
          <a:xfrm>
            <a:off x="164468" y="6543274"/>
            <a:ext cx="3197140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fontAlgn="ctr"/>
            <a:r>
              <a:rPr kumimoji="1" lang="en-US" altLang="ko-KR" sz="10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1) Reference </a:t>
            </a:r>
            <a:r>
              <a:rPr lang="en-US" altLang="ko-KR" sz="10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https://</a:t>
            </a:r>
            <a:r>
              <a:rPr lang="en-US" altLang="ko-KR" sz="1000" b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towardsdatascience.com</a:t>
            </a:r>
            <a:endParaRPr lang="en-US" altLang="ko-KR" sz="1000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797432E0-CAD6-7545-A00D-B8ECBA44CEA7}"/>
              </a:ext>
            </a:extLst>
          </p:cNvPr>
          <p:cNvSpPr/>
          <p:nvPr/>
        </p:nvSpPr>
        <p:spPr bwMode="auto">
          <a:xfrm>
            <a:off x="1689258" y="2888968"/>
            <a:ext cx="252000" cy="252000"/>
          </a:xfrm>
          <a:prstGeom prst="ellipse">
            <a:avLst/>
          </a:prstGeom>
          <a:solidFill>
            <a:schemeClr val="tx1">
              <a:alpha val="99000"/>
            </a:schemeClr>
          </a:solidFill>
          <a:ln w="6350">
            <a:solidFill>
              <a:srgbClr val="969696"/>
            </a:solidFill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algn="ctr">
              <a:lnSpc>
                <a:spcPct val="95000"/>
              </a:lnSpc>
            </a:pPr>
            <a:r>
              <a:rPr kumimoji="0" lang="en-US" altLang="ko-KR" kern="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</a:t>
            </a:r>
            <a:endParaRPr kumimoji="0" lang="ko-KR" altLang="en-US" kern="0" dirty="0">
              <a:solidFill>
                <a:schemeClr val="bg1"/>
              </a:solidFill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9C18EA8C-3411-044F-B99A-627252026E65}"/>
              </a:ext>
            </a:extLst>
          </p:cNvPr>
          <p:cNvSpPr/>
          <p:nvPr/>
        </p:nvSpPr>
        <p:spPr bwMode="auto">
          <a:xfrm>
            <a:off x="3152800" y="3645052"/>
            <a:ext cx="252000" cy="252000"/>
          </a:xfrm>
          <a:prstGeom prst="ellipse">
            <a:avLst/>
          </a:prstGeom>
          <a:solidFill>
            <a:schemeClr val="tx1">
              <a:alpha val="99000"/>
            </a:schemeClr>
          </a:solidFill>
          <a:ln w="6350">
            <a:solidFill>
              <a:srgbClr val="969696"/>
            </a:solidFill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algn="ctr">
              <a:lnSpc>
                <a:spcPct val="95000"/>
              </a:lnSpc>
            </a:pPr>
            <a:r>
              <a:rPr kumimoji="0" lang="en-US" altLang="ko-KR" kern="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</a:t>
            </a:r>
            <a:endParaRPr kumimoji="0" lang="ko-KR" altLang="en-US" kern="0" dirty="0">
              <a:solidFill>
                <a:schemeClr val="bg1"/>
              </a:solidFill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02E205E7-7983-0A4D-B0BC-066CAB4439D1}"/>
              </a:ext>
            </a:extLst>
          </p:cNvPr>
          <p:cNvSpPr/>
          <p:nvPr/>
        </p:nvSpPr>
        <p:spPr bwMode="auto">
          <a:xfrm>
            <a:off x="1689258" y="5061170"/>
            <a:ext cx="252000" cy="252000"/>
          </a:xfrm>
          <a:prstGeom prst="ellipse">
            <a:avLst/>
          </a:prstGeom>
          <a:solidFill>
            <a:schemeClr val="tx1">
              <a:alpha val="99000"/>
            </a:schemeClr>
          </a:solidFill>
          <a:ln w="6350">
            <a:solidFill>
              <a:srgbClr val="969696"/>
            </a:solidFill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algn="ctr">
              <a:lnSpc>
                <a:spcPct val="95000"/>
              </a:lnSpc>
            </a:pPr>
            <a:r>
              <a:rPr kumimoji="0" lang="en-US" altLang="ko-KR" kern="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</a:t>
            </a:r>
            <a:endParaRPr kumimoji="0" lang="ko-KR" altLang="en-US" kern="0" dirty="0">
              <a:solidFill>
                <a:schemeClr val="bg1"/>
              </a:solidFill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sp>
        <p:nvSpPr>
          <p:cNvPr id="10" name="삼각형 9">
            <a:extLst>
              <a:ext uri="{FF2B5EF4-FFF2-40B4-BE49-F238E27FC236}">
                <a16:creationId xmlns:a16="http://schemas.microsoft.com/office/drawing/2014/main" id="{56E6AC06-AB56-BC4F-B4DF-E88881D58479}"/>
              </a:ext>
            </a:extLst>
          </p:cNvPr>
          <p:cNvSpPr/>
          <p:nvPr/>
        </p:nvSpPr>
        <p:spPr bwMode="auto">
          <a:xfrm rot="5400000">
            <a:off x="5038346" y="4079286"/>
            <a:ext cx="2479387" cy="242711"/>
          </a:xfrm>
          <a:prstGeom prst="triangle">
            <a:avLst/>
          </a:prstGeom>
          <a:gradFill flip="none" rotWithShape="1">
            <a:gsLst>
              <a:gs pos="0">
                <a:srgbClr val="EAEAEA">
                  <a:alpha val="20000"/>
                </a:srgbClr>
              </a:gs>
              <a:gs pos="49000">
                <a:schemeClr val="bg1">
                  <a:lumMod val="75000"/>
                </a:schemeClr>
              </a:gs>
              <a:gs pos="100000">
                <a:schemeClr val="tx1">
                  <a:lumMod val="65000"/>
                  <a:lumOff val="35000"/>
                </a:schemeClr>
              </a:gs>
            </a:gsLst>
            <a:lin ang="16200000" scaled="1"/>
            <a:tileRect/>
          </a:gradFill>
          <a:ln w="6350">
            <a:noFill/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algn="ctr">
              <a:lnSpc>
                <a:spcPct val="95000"/>
              </a:lnSpc>
            </a:pPr>
            <a:endParaRPr kumimoji="0" lang="ko-KR" altLang="en-US" sz="1000" kern="0" dirty="0">
              <a:solidFill>
                <a:srgbClr val="000000"/>
              </a:solidFill>
              <a:latin typeface="+mn-ea"/>
              <a:ea typeface="+mn-ea"/>
            </a:endParaRPr>
          </a:p>
        </p:txBody>
      </p:sp>
      <p:sp>
        <p:nvSpPr>
          <p:cNvPr id="12" name="텍스트 개체 틀 11">
            <a:extLst>
              <a:ext uri="{FF2B5EF4-FFF2-40B4-BE49-F238E27FC236}">
                <a16:creationId xmlns:a16="http://schemas.microsoft.com/office/drawing/2014/main" id="{EBFED250-9AF8-DD48-ABAE-E98515CA99E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08483" y="746657"/>
            <a:ext cx="9253029" cy="349702"/>
          </a:xfrm>
        </p:spPr>
        <p:txBody>
          <a:bodyPr/>
          <a:lstStyle/>
          <a:p>
            <a:r>
              <a:rPr kumimoji="1"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Final Model :  25 Features, Ensemble</a:t>
            </a:r>
            <a:r>
              <a:rPr kumimoji="1"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(SVM, GBM, </a:t>
            </a:r>
            <a:r>
              <a:rPr kumimoji="1" lang="en-US" altLang="ko-KR" b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XGBoost</a:t>
            </a:r>
            <a:r>
              <a:rPr kumimoji="1"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  <a:r>
              <a:rPr kumimoji="1"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RMSE $21,255  </a:t>
            </a:r>
            <a:endParaRPr kumimoji="1"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276E14B-558F-0043-99B7-8D5CBCBE7EF6}"/>
              </a:ext>
            </a:extLst>
          </p:cNvPr>
          <p:cNvSpPr txBox="1"/>
          <p:nvPr/>
        </p:nvSpPr>
        <p:spPr>
          <a:xfrm>
            <a:off x="7359928" y="2204864"/>
            <a:ext cx="1281032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fontAlgn="ctr"/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[ </a:t>
            </a:r>
            <a:r>
              <a:rPr kumimoji="1"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Case       </a:t>
            </a: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]</a:t>
            </a:r>
            <a:r>
              <a:rPr kumimoji="1"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kumimoji="1" lang="ko-KR" altLang="en-US" b="0" dirty="0"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1C6F9B8A-E03E-6D47-82FA-FFE59BDA8CEE}"/>
              </a:ext>
            </a:extLst>
          </p:cNvPr>
          <p:cNvSpPr/>
          <p:nvPr/>
        </p:nvSpPr>
        <p:spPr bwMode="auto">
          <a:xfrm>
            <a:off x="8136908" y="2247085"/>
            <a:ext cx="216000" cy="216000"/>
          </a:xfrm>
          <a:prstGeom prst="ellipse">
            <a:avLst/>
          </a:prstGeom>
          <a:solidFill>
            <a:schemeClr val="tx1">
              <a:alpha val="99000"/>
            </a:schemeClr>
          </a:solidFill>
          <a:ln w="6350">
            <a:solidFill>
              <a:srgbClr val="969696"/>
            </a:solidFill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algn="ctr">
              <a:lnSpc>
                <a:spcPct val="95000"/>
              </a:lnSpc>
            </a:pPr>
            <a:r>
              <a:rPr kumimoji="0" lang="en-US" altLang="ko-KR" sz="1200" kern="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</a:t>
            </a:r>
            <a:endParaRPr kumimoji="0" lang="ko-KR" altLang="en-US" sz="1200" kern="0" dirty="0">
              <a:solidFill>
                <a:schemeClr val="bg1"/>
              </a:solidFill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D4EE73E-F224-5A45-B2B4-A365D8BD65E0}"/>
              </a:ext>
            </a:extLst>
          </p:cNvPr>
          <p:cNvSpPr txBox="1"/>
          <p:nvPr/>
        </p:nvSpPr>
        <p:spPr>
          <a:xfrm>
            <a:off x="6624736" y="2460492"/>
            <a:ext cx="2919907" cy="57246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71450" indent="-171450" fontAlgn="ctr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1300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</a:t>
            </a:r>
            <a:r>
              <a:rPr kumimoji="1" lang="en-US" altLang="ko-KR" sz="1300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oo simple</a:t>
            </a:r>
            <a:r>
              <a:rPr kumimoji="1" lang="en-US" altLang="ko-KR" sz="13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model </a:t>
            </a:r>
            <a:r>
              <a:rPr lang="en-US" altLang="ko-KR" sz="12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 predict well</a:t>
            </a:r>
            <a:br>
              <a:rPr lang="en-US" altLang="ko-KR" sz="12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sz="12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(Model Complexity ↓)</a:t>
            </a:r>
            <a:endParaRPr lang="ko-KR" altLang="en-US" sz="1200" b="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C4C3E04-BE32-674F-9304-3FC59E0E799F}"/>
              </a:ext>
            </a:extLst>
          </p:cNvPr>
          <p:cNvSpPr txBox="1"/>
          <p:nvPr/>
        </p:nvSpPr>
        <p:spPr>
          <a:xfrm>
            <a:off x="7340650" y="3266256"/>
            <a:ext cx="1356766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fontAlgn="ctr"/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[ </a:t>
            </a:r>
            <a:r>
              <a:rPr kumimoji="1"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Case      </a:t>
            </a: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]</a:t>
            </a:r>
            <a:r>
              <a:rPr kumimoji="1"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kumimoji="1" lang="ko-KR" altLang="en-US" b="0" dirty="0"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sp>
        <p:nvSpPr>
          <p:cNvPr id="70" name="타원 69">
            <a:extLst>
              <a:ext uri="{FF2B5EF4-FFF2-40B4-BE49-F238E27FC236}">
                <a16:creationId xmlns:a16="http://schemas.microsoft.com/office/drawing/2014/main" id="{D39F9352-19A1-5841-960A-36CE04ACAE0C}"/>
              </a:ext>
            </a:extLst>
          </p:cNvPr>
          <p:cNvSpPr/>
          <p:nvPr/>
        </p:nvSpPr>
        <p:spPr bwMode="auto">
          <a:xfrm>
            <a:off x="8136908" y="3308477"/>
            <a:ext cx="216000" cy="216000"/>
          </a:xfrm>
          <a:prstGeom prst="ellipse">
            <a:avLst/>
          </a:prstGeom>
          <a:solidFill>
            <a:schemeClr val="tx1">
              <a:alpha val="99000"/>
            </a:schemeClr>
          </a:solidFill>
          <a:ln w="6350">
            <a:solidFill>
              <a:srgbClr val="969696"/>
            </a:solidFill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algn="ctr">
              <a:lnSpc>
                <a:spcPct val="95000"/>
              </a:lnSpc>
            </a:pPr>
            <a:r>
              <a:rPr kumimoji="0" lang="en-US" altLang="ko-KR" sz="1200" kern="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</a:t>
            </a:r>
            <a:endParaRPr kumimoji="0" lang="ko-KR" altLang="en-US" sz="1200" kern="0" dirty="0">
              <a:solidFill>
                <a:schemeClr val="bg1"/>
              </a:solidFill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F2CF432-F774-5E4B-A5FC-BC7412A608E3}"/>
              </a:ext>
            </a:extLst>
          </p:cNvPr>
          <p:cNvSpPr txBox="1"/>
          <p:nvPr/>
        </p:nvSpPr>
        <p:spPr>
          <a:xfrm>
            <a:off x="6624736" y="3537012"/>
            <a:ext cx="2919907" cy="129266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71450" indent="-171450" fontAlgn="ctr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ko-KR" sz="13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Most Proper case </a:t>
            </a:r>
          </a:p>
          <a:p>
            <a:pPr marL="171450" indent="-171450" fontAlgn="ctr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13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itchFamily="2" charset="2"/>
              </a:rPr>
              <a:t>Our final Model </a:t>
            </a:r>
            <a:r>
              <a:rPr lang="en-US" altLang="ko-KR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itchFamily="2" charset="2"/>
              </a:rPr>
              <a:t>(Lowest RMSE)</a:t>
            </a:r>
            <a:r>
              <a:rPr lang="en-US" altLang="ko-KR" sz="12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br>
              <a:rPr lang="en-US" altLang="ko-KR" sz="12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sz="13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 Nb. of features : 25 Features</a:t>
            </a:r>
            <a:br>
              <a:rPr lang="en-US" altLang="ko-KR" sz="13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sz="13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 Algorithm : (</a:t>
            </a:r>
            <a:r>
              <a:rPr lang="en-US" altLang="ko-KR" sz="1300" b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RF+XGBoost+GBM</a:t>
            </a:r>
            <a:r>
              <a:rPr lang="en-US" altLang="ko-KR" sz="13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  <a:br>
              <a:rPr lang="en-US" altLang="ko-KR" sz="13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sz="13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 RMSE : $21,255 (RMSLE 0.111)</a:t>
            </a:r>
            <a:endParaRPr kumimoji="1" lang="ko-KR" altLang="en-US" sz="1300" b="0" dirty="0"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11DC53DB-C1E0-C041-8A53-2C36B549927A}"/>
              </a:ext>
            </a:extLst>
          </p:cNvPr>
          <p:cNvSpPr txBox="1"/>
          <p:nvPr/>
        </p:nvSpPr>
        <p:spPr>
          <a:xfrm>
            <a:off x="7359928" y="5157192"/>
            <a:ext cx="1281032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fontAlgn="ctr"/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[ Case      ] </a:t>
            </a:r>
            <a:endParaRPr lang="ko-KR" altLang="en-US" b="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1A493052-EECC-624F-BA1C-9D81B7BE6AE7}"/>
              </a:ext>
            </a:extLst>
          </p:cNvPr>
          <p:cNvSpPr/>
          <p:nvPr/>
        </p:nvSpPr>
        <p:spPr bwMode="auto">
          <a:xfrm>
            <a:off x="8136908" y="5199413"/>
            <a:ext cx="216000" cy="216000"/>
          </a:xfrm>
          <a:prstGeom prst="ellipse">
            <a:avLst/>
          </a:prstGeom>
          <a:solidFill>
            <a:schemeClr val="tx1">
              <a:alpha val="99000"/>
            </a:schemeClr>
          </a:solidFill>
          <a:ln w="6350">
            <a:solidFill>
              <a:srgbClr val="969696"/>
            </a:solidFill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algn="ctr">
              <a:lnSpc>
                <a:spcPct val="95000"/>
              </a:lnSpc>
            </a:pPr>
            <a:r>
              <a:rPr kumimoji="0" lang="en-US" altLang="ko-KR" sz="1200" kern="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</a:t>
            </a:r>
            <a:endParaRPr kumimoji="0" lang="ko-KR" altLang="en-US" sz="1200" kern="0" dirty="0">
              <a:solidFill>
                <a:schemeClr val="bg1"/>
              </a:solidFill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0F0CE5DD-4A20-B048-9C9A-073913842A7E}"/>
              </a:ext>
            </a:extLst>
          </p:cNvPr>
          <p:cNvSpPr txBox="1"/>
          <p:nvPr/>
        </p:nvSpPr>
        <p:spPr>
          <a:xfrm>
            <a:off x="6624736" y="5425711"/>
            <a:ext cx="3080792" cy="7755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71450" indent="-171450" fontAlgn="ctr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ko-KR" sz="1300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Too complex</a:t>
            </a:r>
            <a:r>
              <a:rPr kumimoji="1" lang="en-US" altLang="ko-KR" sz="13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kumimoji="1" lang="en-US" altLang="ko-KR" sz="13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model</a:t>
            </a:r>
            <a:r>
              <a:rPr kumimoji="1" lang="en-US" altLang="ko-KR" sz="13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ko-KR" sz="12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 predict well</a:t>
            </a:r>
            <a:br>
              <a:rPr lang="en-US" altLang="ko-KR" sz="12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sz="12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(Multicollinearity ↑, </a:t>
            </a:r>
            <a:br>
              <a:rPr lang="en-US" altLang="ko-KR" sz="12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sz="12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Too fit on training data set)</a:t>
            </a:r>
            <a:endParaRPr lang="ko-KR" altLang="en-US" sz="1200" b="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4E104FDB-3E05-7947-8618-432EDEF046C2}"/>
              </a:ext>
            </a:extLst>
          </p:cNvPr>
          <p:cNvGrpSpPr/>
          <p:nvPr/>
        </p:nvGrpSpPr>
        <p:grpSpPr>
          <a:xfrm>
            <a:off x="6666524" y="1659314"/>
            <a:ext cx="2833299" cy="300270"/>
            <a:chOff x="265471" y="1710788"/>
            <a:chExt cx="4991076" cy="326363"/>
          </a:xfrm>
        </p:grpSpPr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41BE35B6-9768-A845-8704-49473836D416}"/>
                </a:ext>
              </a:extLst>
            </p:cNvPr>
            <p:cNvSpPr txBox="1"/>
            <p:nvPr/>
          </p:nvSpPr>
          <p:spPr bwMode="auto">
            <a:xfrm>
              <a:off x="297278" y="1710788"/>
              <a:ext cx="4959269" cy="250891"/>
            </a:xfrm>
            <a:prstGeom prst="rect">
              <a:avLst/>
            </a:prstGeom>
            <a:ln w="12700">
              <a:noFill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square" lIns="36000" tIns="0" rIns="36000" bIns="0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15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Summary of result </a:t>
              </a:r>
              <a:endParaRPr kumimoji="1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맑은 고딕"/>
                <a:cs typeface="Tahoma" panose="020B0604030504040204" pitchFamily="34" charset="0"/>
                <a:sym typeface="Wingdings" pitchFamily="2" charset="2"/>
              </a:endParaRPr>
            </a:p>
          </p:txBody>
        </p:sp>
        <p:cxnSp>
          <p:nvCxnSpPr>
            <p:cNvPr id="79" name="직선 연결선 106">
              <a:extLst>
                <a:ext uri="{FF2B5EF4-FFF2-40B4-BE49-F238E27FC236}">
                  <a16:creationId xmlns:a16="http://schemas.microsoft.com/office/drawing/2014/main" id="{748AF25D-C615-6B45-A71D-90BEEB531613}"/>
                </a:ext>
              </a:extLst>
            </p:cNvPr>
            <p:cNvCxnSpPr/>
            <p:nvPr/>
          </p:nvCxnSpPr>
          <p:spPr>
            <a:xfrm>
              <a:off x="265471" y="2037151"/>
              <a:ext cx="4985822" cy="0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9" name="TextBox 88">
            <a:extLst>
              <a:ext uri="{FF2B5EF4-FFF2-40B4-BE49-F238E27FC236}">
                <a16:creationId xmlns:a16="http://schemas.microsoft.com/office/drawing/2014/main" id="{4A1CAE55-851D-DC4F-8C59-C737DCA90559}"/>
              </a:ext>
            </a:extLst>
          </p:cNvPr>
          <p:cNvSpPr txBox="1"/>
          <p:nvPr/>
        </p:nvSpPr>
        <p:spPr>
          <a:xfrm>
            <a:off x="-73704" y="1228111"/>
            <a:ext cx="184731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 fontAlgn="ctr"/>
            <a:endParaRPr kumimoji="1" lang="ko-KR" altLang="en-US" sz="1200" b="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1071105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슬라이드 번호 개체 틀 3"/>
          <p:cNvSpPr>
            <a:spLocks noGrp="1"/>
          </p:cNvSpPr>
          <p:nvPr>
            <p:ph type="sldNum" sz="quarter" idx="10"/>
          </p:nvPr>
        </p:nvSpPr>
        <p:spPr>
          <a:xfrm>
            <a:off x="3800872" y="6525344"/>
            <a:ext cx="2311400" cy="246062"/>
          </a:xfrm>
        </p:spPr>
        <p:txBody>
          <a:bodyPr/>
          <a:lstStyle/>
          <a:p>
            <a:fld id="{D4BEB48F-B7EB-46C9-A9CE-1654B881328A}" type="slidenum">
              <a:rPr lang="ko-KR" altLang="en-US" smtClean="0"/>
              <a:pPr/>
              <a:t>1</a:t>
            </a:fld>
            <a:r>
              <a:rPr lang="ko-KR" altLang="en-US" dirty="0"/>
              <a:t> </a:t>
            </a:r>
            <a:r>
              <a:rPr lang="ko-KR" altLang="en-US" b="0" dirty="0"/>
              <a:t> </a:t>
            </a:r>
            <a:r>
              <a:rPr lang="en-US" altLang="ko-KR" b="0" dirty="0"/>
              <a:t>page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Agenda </a:t>
            </a:r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D47FB77E-33A2-7A44-9F19-0997A9348649}"/>
              </a:ext>
            </a:extLst>
          </p:cNvPr>
          <p:cNvSpPr/>
          <p:nvPr/>
        </p:nvSpPr>
        <p:spPr>
          <a:xfrm>
            <a:off x="2108684" y="1520788"/>
            <a:ext cx="6516724" cy="3913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35038" indent="-842963">
              <a:lnSpc>
                <a:spcPct val="170000"/>
              </a:lnSpc>
              <a:spcBef>
                <a:spcPts val="1200"/>
              </a:spcBef>
              <a:buFont typeface="+mj-lt"/>
              <a:buAutoNum type="romanUcPeriod"/>
              <a:tabLst>
                <a:tab pos="258763" algn="l"/>
              </a:tabLst>
            </a:pPr>
            <a:r>
              <a:rPr lang="en-US" altLang="ko-KR" sz="2800" dirty="0">
                <a:latin typeface="Tahoma" panose="020B0604030504040204" pitchFamily="34" charset="0"/>
                <a:cs typeface="Tahoma" panose="020B0604030504040204" pitchFamily="34" charset="0"/>
              </a:rPr>
              <a:t>Project Overview</a:t>
            </a:r>
          </a:p>
          <a:p>
            <a:pPr marL="935038" indent="-842963">
              <a:lnSpc>
                <a:spcPct val="170000"/>
              </a:lnSpc>
              <a:spcBef>
                <a:spcPts val="1200"/>
              </a:spcBef>
              <a:buFont typeface="+mj-lt"/>
              <a:buAutoNum type="romanUcPeriod"/>
              <a:tabLst>
                <a:tab pos="258763" algn="l"/>
              </a:tabLst>
            </a:pPr>
            <a:r>
              <a:rPr lang="en-US" altLang="ko-KR" sz="2800" dirty="0">
                <a:latin typeface="Tahoma" panose="020B0604030504040204" pitchFamily="34" charset="0"/>
                <a:cs typeface="Tahoma" panose="020B0604030504040204" pitchFamily="34" charset="0"/>
              </a:rPr>
              <a:t>Modeling Process</a:t>
            </a:r>
          </a:p>
          <a:p>
            <a:pPr marL="935038" indent="-842963">
              <a:lnSpc>
                <a:spcPct val="170000"/>
              </a:lnSpc>
              <a:spcBef>
                <a:spcPts val="1200"/>
              </a:spcBef>
              <a:buFont typeface="+mj-lt"/>
              <a:buAutoNum type="romanUcPeriod"/>
              <a:tabLst>
                <a:tab pos="258763" algn="l"/>
              </a:tabLst>
            </a:pPr>
            <a:r>
              <a:rPr lang="en-US" altLang="ko-KR" sz="2800" dirty="0">
                <a:latin typeface="Tahoma" panose="020B0604030504040204" pitchFamily="34" charset="0"/>
                <a:cs typeface="Tahoma" panose="020B0604030504040204" pitchFamily="34" charset="0"/>
              </a:rPr>
              <a:t>Conclusion </a:t>
            </a:r>
          </a:p>
          <a:p>
            <a:pPr marL="92075">
              <a:lnSpc>
                <a:spcPct val="170000"/>
              </a:lnSpc>
              <a:spcBef>
                <a:spcPts val="300"/>
              </a:spcBef>
              <a:tabLst>
                <a:tab pos="258763" algn="l"/>
              </a:tabLst>
            </a:pPr>
            <a:r>
              <a:rPr lang="en-US" altLang="ko-KR" sz="24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	</a:t>
            </a:r>
            <a:r>
              <a:rPr lang="en-US" altLang="ko-KR" sz="2400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1.  Summary of prediction Result</a:t>
            </a:r>
          </a:p>
          <a:p>
            <a:pPr marL="92075">
              <a:lnSpc>
                <a:spcPct val="170000"/>
              </a:lnSpc>
              <a:spcBef>
                <a:spcPts val="300"/>
              </a:spcBef>
              <a:tabLst>
                <a:tab pos="258763" algn="l"/>
              </a:tabLst>
            </a:pPr>
            <a:r>
              <a:rPr lang="en-US" altLang="ko-KR" sz="2400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	2.  Lessons Learned </a:t>
            </a:r>
            <a:endParaRPr lang="ko-KR" altLang="en-US" sz="2400" b="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23370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DC5423-B1FF-9D47-8F8A-87FE9DCAE6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BEB48F-B7EB-46C9-A9CE-1654B881328A}" type="slidenum">
              <a:rPr lang="ko-KR" altLang="en-US" smtClean="0">
                <a:latin typeface="Tahoma" panose="020B0604030504040204" pitchFamily="34" charset="0"/>
                <a:cs typeface="Tahoma" panose="020B0604030504040204" pitchFamily="34" charset="0"/>
              </a:rPr>
              <a:pPr/>
              <a:t>19</a:t>
            </a:fld>
            <a:r>
              <a:rPr lang="ko-KR" altLang="en-US" dirty="0">
                <a:latin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ko-KR" altLang="en-US" b="0" dirty="0">
                <a:latin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page</a:t>
            </a:r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8A66EA29-48DD-8248-9EE8-FCBFFA52EC00}"/>
              </a:ext>
            </a:extLst>
          </p:cNvPr>
          <p:cNvGrpSpPr/>
          <p:nvPr/>
        </p:nvGrpSpPr>
        <p:grpSpPr>
          <a:xfrm>
            <a:off x="272480" y="1540337"/>
            <a:ext cx="5709096" cy="4714798"/>
            <a:chOff x="875048" y="2213114"/>
            <a:chExt cx="5181656" cy="4084267"/>
          </a:xfrm>
        </p:grpSpPr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AEFADC34-94AA-F843-9A68-E5A57CE2C4D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219"/>
            <a:stretch/>
          </p:blipFill>
          <p:spPr>
            <a:xfrm>
              <a:off x="875048" y="2213114"/>
              <a:ext cx="5181656" cy="4084267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D7549858-9ABB-3049-B47E-1FA6318FE80C}"/>
                </a:ext>
              </a:extLst>
            </p:cNvPr>
            <p:cNvSpPr txBox="1"/>
            <p:nvPr/>
          </p:nvSpPr>
          <p:spPr>
            <a:xfrm rot="16200000">
              <a:off x="4668289" y="5005695"/>
              <a:ext cx="864000" cy="237441"/>
            </a:xfrm>
            <a:prstGeom prst="rect">
              <a:avLst/>
            </a:prstGeom>
            <a:solidFill>
              <a:srgbClr val="FFFFFF"/>
            </a:solidFill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  <a:sym typeface="Wingdings" panose="05000000000000000000" pitchFamily="2" charset="2"/>
                </a:rPr>
                <a:t>Optimism</a:t>
              </a:r>
            </a:p>
          </p:txBody>
        </p:sp>
        <p:cxnSp>
          <p:nvCxnSpPr>
            <p:cNvPr id="25" name="직선 화살표 연결선 24">
              <a:extLst>
                <a:ext uri="{FF2B5EF4-FFF2-40B4-BE49-F238E27FC236}">
                  <a16:creationId xmlns:a16="http://schemas.microsoft.com/office/drawing/2014/main" id="{78887BF0-7FD7-C34B-94D8-B72D5ADBC208}"/>
                </a:ext>
              </a:extLst>
            </p:cNvPr>
            <p:cNvCxnSpPr/>
            <p:nvPr/>
          </p:nvCxnSpPr>
          <p:spPr>
            <a:xfrm flipH="1">
              <a:off x="5241031" y="4452758"/>
              <a:ext cx="0" cy="1188000"/>
            </a:xfrm>
            <a:prstGeom prst="straightConnector1">
              <a:avLst/>
            </a:prstGeom>
            <a:noFill/>
            <a:ln w="28575" cap="flat" cmpd="sng" algn="ctr">
              <a:solidFill>
                <a:srgbClr val="FF0000"/>
              </a:solidFill>
              <a:prstDash val="solid"/>
              <a:headEnd type="stealth" w="lg" len="lg"/>
              <a:tailEnd type="stealth" w="lg" len="lg"/>
            </a:ln>
            <a:effectLst/>
          </p:spPr>
        </p:cxn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86E90526-6F30-2143-8D6B-968DE0BF53EC}"/>
              </a:ext>
            </a:extLst>
          </p:cNvPr>
          <p:cNvSpPr txBox="1"/>
          <p:nvPr/>
        </p:nvSpPr>
        <p:spPr>
          <a:xfrm>
            <a:off x="524509" y="939291"/>
            <a:ext cx="1980220" cy="383909"/>
          </a:xfrm>
          <a:prstGeom prst="round2SameRect">
            <a:avLst>
              <a:gd name="adj1" fmla="val 34301"/>
              <a:gd name="adj2" fmla="val 0"/>
            </a:avLst>
          </a:prstGeom>
          <a:solidFill>
            <a:srgbClr val="000000"/>
          </a:solidFill>
        </p:spPr>
        <p:txBody>
          <a:bodyPr wrap="square" rtlCol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Our Conclusion</a:t>
            </a:r>
            <a:endParaRPr kumimoji="0" lang="ko-KR" altLang="en-US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 panose="020B0604030504040204" pitchFamily="34" charset="0"/>
              <a:ea typeface="맑은 고딕" panose="020B0503020000020004" pitchFamily="34" charset="-127"/>
              <a:cs typeface="Tahoma" panose="020B0604030504040204" pitchFamily="34" charset="0"/>
            </a:endParaRPr>
          </a:p>
        </p:txBody>
      </p:sp>
      <p:cxnSp>
        <p:nvCxnSpPr>
          <p:cNvPr id="28" name="직선 연결선 54">
            <a:extLst>
              <a:ext uri="{FF2B5EF4-FFF2-40B4-BE49-F238E27FC236}">
                <a16:creationId xmlns:a16="http://schemas.microsoft.com/office/drawing/2014/main" id="{7BEDF84B-A08F-424A-8225-4E57737FBA88}"/>
              </a:ext>
            </a:extLst>
          </p:cNvPr>
          <p:cNvCxnSpPr/>
          <p:nvPr/>
        </p:nvCxnSpPr>
        <p:spPr>
          <a:xfrm>
            <a:off x="324324" y="1323199"/>
            <a:ext cx="9257352" cy="0"/>
          </a:xfrm>
          <a:prstGeom prst="line">
            <a:avLst/>
          </a:prstGeom>
          <a:noFill/>
          <a:ln w="9525" cap="flat" cmpd="sng" algn="ctr">
            <a:solidFill>
              <a:srgbClr val="3E7898">
                <a:shade val="95000"/>
                <a:satMod val="105000"/>
              </a:srgbClr>
            </a:solidFill>
            <a:prstDash val="solid"/>
          </a:ln>
          <a:effectLst/>
        </p:spPr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E4A06300-C047-814B-97C2-72D7E06691F7}"/>
              </a:ext>
            </a:extLst>
          </p:cNvPr>
          <p:cNvGrpSpPr/>
          <p:nvPr/>
        </p:nvGrpSpPr>
        <p:grpSpPr>
          <a:xfrm>
            <a:off x="5817096" y="2008389"/>
            <a:ext cx="3708412" cy="3004787"/>
            <a:chOff x="5817096" y="2008389"/>
            <a:chExt cx="3708412" cy="3004787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6CA5F1C-DD6B-9943-9600-09F1906CC16A}"/>
                </a:ext>
              </a:extLst>
            </p:cNvPr>
            <p:cNvSpPr txBox="1"/>
            <p:nvPr/>
          </p:nvSpPr>
          <p:spPr>
            <a:xfrm>
              <a:off x="6515956" y="2008389"/>
              <a:ext cx="3009552" cy="3004787"/>
            </a:xfrm>
            <a:prstGeom prst="rect">
              <a:avLst/>
            </a:prstGeom>
            <a:noFill/>
          </p:spPr>
          <p:txBody>
            <a:bodyPr wrap="square" lIns="0" rIns="0" rtlCol="0">
              <a:noAutofit/>
            </a:bodyPr>
            <a:lstStyle/>
            <a:p>
              <a:pPr latinLnBrk="0">
                <a:lnSpc>
                  <a:spcPct val="110000"/>
                </a:lnSpc>
                <a:spcBef>
                  <a:spcPts val="600"/>
                </a:spcBef>
              </a:pPr>
              <a:r>
                <a:rPr lang="en-US" altLang="ko-KR" sz="1500" dirty="0">
                  <a:solidFill>
                    <a:srgbClr val="004785">
                      <a:lumMod val="75000"/>
                    </a:srgb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  <a:sym typeface="Wingdings" panose="05000000000000000000" pitchFamily="2" charset="2"/>
                </a:rPr>
                <a:t>          [ Lessons Learned ]</a:t>
              </a:r>
            </a:p>
            <a:p>
              <a:pPr latinLnBrk="0">
                <a:lnSpc>
                  <a:spcPct val="110000"/>
                </a:lnSpc>
                <a:spcBef>
                  <a:spcPts val="1200"/>
                </a:spcBef>
              </a:pPr>
              <a:r>
                <a:rPr lang="en-US" altLang="ko-KR" b="0" i="1" dirty="0">
                  <a:solidFill>
                    <a:srgbClr val="004785">
                      <a:lumMod val="75000"/>
                    </a:srgb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  <a:sym typeface="Wingdings" panose="05000000000000000000" pitchFamily="2" charset="2"/>
                </a:rPr>
                <a:t>As the complexity of model is …  </a:t>
              </a:r>
            </a:p>
            <a:p>
              <a:pPr marL="7938" latinLnBrk="0">
                <a:lnSpc>
                  <a:spcPct val="11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en-US" altLang="ko-KR" b="0" dirty="0">
                  <a:solidFill>
                    <a:srgbClr val="004785">
                      <a:lumMod val="75000"/>
                    </a:srgbClr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  Increased </a:t>
              </a:r>
              <a:br>
                <a:rPr lang="en-US" altLang="ko-KR" i="1" dirty="0">
                  <a:solidFill>
                    <a:srgbClr val="004785">
                      <a:lumMod val="75000"/>
                    </a:srgbClr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</a:br>
              <a:r>
                <a:rPr lang="en-US" altLang="ko-KR" i="1" dirty="0">
                  <a:solidFill>
                    <a:srgbClr val="C00000"/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   </a:t>
              </a:r>
              <a:r>
                <a:rPr lang="en-US" altLang="ko-KR" dirty="0">
                  <a:solidFill>
                    <a:srgbClr val="C00000"/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➔  training error </a:t>
              </a:r>
              <a:r>
                <a:rPr lang="en-US" altLang="ko-KR" b="0" dirty="0">
                  <a:solidFill>
                    <a:srgbClr val="C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↓</a:t>
              </a:r>
              <a:r>
                <a:rPr lang="en-US" altLang="ko-KR" dirty="0">
                  <a:solidFill>
                    <a:srgbClr val="C00000"/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, test error </a:t>
              </a:r>
              <a:r>
                <a:rPr lang="en-US" altLang="ko-KR" dirty="0">
                  <a:solidFill>
                    <a:srgbClr val="C00000"/>
                  </a:solidFill>
                </a:rPr>
                <a:t>↑</a:t>
              </a:r>
              <a:r>
                <a:rPr lang="en-US" altLang="ko-KR" dirty="0">
                  <a:solidFill>
                    <a:srgbClr val="C00000"/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        </a:t>
              </a:r>
              <a:br>
                <a:rPr lang="en-US" altLang="ko-KR" dirty="0">
                  <a:solidFill>
                    <a:srgbClr val="004785">
                      <a:lumMod val="75000"/>
                    </a:srgbClr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</a:br>
              <a:r>
                <a:rPr lang="en-US" altLang="ko-KR" i="1" dirty="0">
                  <a:solidFill>
                    <a:srgbClr val="C00000"/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        (</a:t>
              </a:r>
              <a:r>
                <a:rPr lang="en-US" altLang="ko-KR" i="1" u="sng" dirty="0">
                  <a:solidFill>
                    <a:srgbClr val="C00000"/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Over- fitting</a:t>
              </a:r>
              <a:r>
                <a:rPr lang="en-US" altLang="ko-KR" i="1" dirty="0">
                  <a:solidFill>
                    <a:srgbClr val="C00000"/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)</a:t>
              </a:r>
            </a:p>
            <a:p>
              <a:pPr marL="7938" latinLnBrk="0">
                <a:lnSpc>
                  <a:spcPct val="11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en-US" altLang="ko-KR" b="0" i="1" dirty="0">
                  <a:solidFill>
                    <a:srgbClr val="004785">
                      <a:lumMod val="75000"/>
                    </a:srgbClr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  </a:t>
              </a:r>
              <a:r>
                <a:rPr lang="en-US" altLang="ko-KR" b="0" dirty="0">
                  <a:solidFill>
                    <a:srgbClr val="004785">
                      <a:lumMod val="75000"/>
                    </a:srgbClr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Decreased</a:t>
              </a:r>
              <a:r>
                <a:rPr lang="en-US" altLang="ko-KR" b="0" i="1" dirty="0">
                  <a:solidFill>
                    <a:srgbClr val="004785">
                      <a:lumMod val="75000"/>
                    </a:srgbClr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 </a:t>
              </a:r>
              <a:br>
                <a:rPr lang="en-US" altLang="ko-KR" i="1" dirty="0">
                  <a:solidFill>
                    <a:srgbClr val="004785">
                      <a:lumMod val="75000"/>
                    </a:srgbClr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</a:br>
              <a:r>
                <a:rPr lang="en-US" altLang="ko-KR" i="1" dirty="0">
                  <a:solidFill>
                    <a:srgbClr val="C00000"/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   </a:t>
              </a:r>
              <a:r>
                <a:rPr lang="en-US" altLang="ko-KR" dirty="0">
                  <a:solidFill>
                    <a:srgbClr val="C00000"/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➔  training &amp; tests error </a:t>
              </a:r>
              <a:r>
                <a:rPr lang="en-US" altLang="ko-KR" dirty="0">
                  <a:solidFill>
                    <a:srgbClr val="C00000"/>
                  </a:solidFill>
                </a:rPr>
                <a:t>↑</a:t>
              </a:r>
              <a:br>
                <a:rPr lang="en-US" altLang="ko-KR" dirty="0">
                  <a:solidFill>
                    <a:srgbClr val="C00000"/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</a:br>
              <a:r>
                <a:rPr lang="en-US" altLang="ko-KR" dirty="0">
                  <a:solidFill>
                    <a:srgbClr val="004785">
                      <a:lumMod val="75000"/>
                    </a:srgbClr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        </a:t>
              </a:r>
              <a:r>
                <a:rPr lang="en-US" altLang="ko-KR" i="1" dirty="0">
                  <a:solidFill>
                    <a:srgbClr val="C00000"/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(</a:t>
              </a:r>
              <a:r>
                <a:rPr lang="en-US" altLang="ko-KR" i="1" u="sng" dirty="0">
                  <a:solidFill>
                    <a:srgbClr val="C00000"/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Under-fitting</a:t>
              </a:r>
              <a:r>
                <a:rPr lang="en-US" altLang="ko-KR" i="1" dirty="0">
                  <a:solidFill>
                    <a:srgbClr val="C00000"/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) </a:t>
              </a:r>
            </a:p>
            <a:p>
              <a:pPr marL="7938" latinLnBrk="0">
                <a:lnSpc>
                  <a:spcPct val="11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en-US" altLang="ko-KR" i="1" dirty="0">
                  <a:solidFill>
                    <a:srgbClr val="004785">
                      <a:lumMod val="75000"/>
                    </a:srgbClr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  </a:t>
              </a:r>
              <a:r>
                <a:rPr lang="en-US" altLang="ko-KR" dirty="0">
                  <a:solidFill>
                    <a:srgbClr val="004785">
                      <a:lumMod val="75000"/>
                    </a:srgbClr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How to find </a:t>
              </a:r>
              <a:r>
                <a:rPr lang="en-US" altLang="ko-KR" u="sng" dirty="0">
                  <a:solidFill>
                    <a:srgbClr val="C00000"/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proper complexity </a:t>
              </a:r>
              <a:br>
                <a:rPr lang="en-US" altLang="ko-KR" dirty="0">
                  <a:solidFill>
                    <a:srgbClr val="004785">
                      <a:lumMod val="75000"/>
                    </a:srgbClr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</a:br>
              <a:r>
                <a:rPr lang="en-US" altLang="ko-KR" dirty="0">
                  <a:solidFill>
                    <a:srgbClr val="004785">
                      <a:lumMod val="75000"/>
                    </a:srgbClr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    is key to success !!</a:t>
              </a:r>
              <a:endParaRPr lang="en-US" altLang="ko-KR" dirty="0">
                <a:solidFill>
                  <a:srgbClr val="004785">
                    <a:lumMod val="75000"/>
                  </a:srgb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endParaRPr>
            </a:p>
          </p:txBody>
        </p:sp>
        <p:pic>
          <p:nvPicPr>
            <p:cNvPr id="29" name="Picture 289" descr="화살표">
              <a:extLst>
                <a:ext uri="{FF2B5EF4-FFF2-40B4-BE49-F238E27FC236}">
                  <a16:creationId xmlns:a16="http://schemas.microsoft.com/office/drawing/2014/main" id="{ECEAEA8E-5C5E-434D-B793-F81A8DCA629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duotone>
                <a:srgbClr val="808080">
                  <a:shade val="45000"/>
                  <a:satMod val="135000"/>
                </a:srgbClr>
                <a:prstClr val="white"/>
              </a:duotone>
            </a:blip>
            <a:srcRect t="14194" r="70580" b="14194"/>
            <a:stretch>
              <a:fillRect/>
            </a:stretch>
          </p:blipFill>
          <p:spPr bwMode="auto">
            <a:xfrm>
              <a:off x="5817096" y="2423517"/>
              <a:ext cx="568835" cy="215244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104DD58-CE2B-AB4C-B560-6BC0A472C594}"/>
              </a:ext>
            </a:extLst>
          </p:cNvPr>
          <p:cNvSpPr/>
          <p:nvPr/>
        </p:nvSpPr>
        <p:spPr>
          <a:xfrm>
            <a:off x="2648744" y="980728"/>
            <a:ext cx="693293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Key is to combine “</a:t>
            </a:r>
            <a:r>
              <a:rPr lang="en-US" altLang="ko-KR" dirty="0">
                <a:solidFill>
                  <a:srgbClr val="0000CC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Proper Nb. of Features(Qualified)</a:t>
            </a:r>
            <a:r>
              <a:rPr lang="en-US" altLang="ko-KR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” &amp; “</a:t>
            </a:r>
            <a:r>
              <a:rPr lang="en-US" altLang="ko-KR" dirty="0">
                <a:solidFill>
                  <a:srgbClr val="0000CC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Proper Algorithm</a:t>
            </a:r>
            <a:r>
              <a:rPr lang="en-US" altLang="ko-KR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” </a:t>
            </a: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F258E0D2-D396-6A4B-A9B2-36EF910EA4B1}"/>
              </a:ext>
            </a:extLst>
          </p:cNvPr>
          <p:cNvGrpSpPr/>
          <p:nvPr/>
        </p:nvGrpSpPr>
        <p:grpSpPr>
          <a:xfrm>
            <a:off x="2054052" y="4009657"/>
            <a:ext cx="2085838" cy="919239"/>
            <a:chOff x="2321620" y="4242136"/>
            <a:chExt cx="2085838" cy="919239"/>
          </a:xfrm>
        </p:grpSpPr>
        <p:sp>
          <p:nvSpPr>
            <p:cNvPr id="35" name="아래쪽 화살표 19">
              <a:extLst>
                <a:ext uri="{FF2B5EF4-FFF2-40B4-BE49-F238E27FC236}">
                  <a16:creationId xmlns:a16="http://schemas.microsoft.com/office/drawing/2014/main" id="{5083FE7A-67CB-2740-A2BF-64BE57125943}"/>
                </a:ext>
              </a:extLst>
            </p:cNvPr>
            <p:cNvSpPr/>
            <p:nvPr/>
          </p:nvSpPr>
          <p:spPr>
            <a:xfrm>
              <a:off x="3226683" y="4940320"/>
              <a:ext cx="281203" cy="221055"/>
            </a:xfrm>
            <a:prstGeom prst="downArrow">
              <a:avLst/>
            </a:prstGeom>
            <a:solidFill>
              <a:srgbClr val="FF0000"/>
            </a:solidFill>
            <a:ln w="9525" cap="flat" cmpd="sng" algn="ctr">
              <a:solidFill>
                <a:srgbClr val="FF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1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맑은 고딕" panose="020B0503020000020004" pitchFamily="34" charset="-127"/>
                <a:cs typeface="Tahoma" panose="020B0604030504040204" pitchFamily="34" charset="0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78BD28E-A3B5-4D41-98A7-94E65C163998}"/>
                </a:ext>
              </a:extLst>
            </p:cNvPr>
            <p:cNvSpPr txBox="1"/>
            <p:nvPr/>
          </p:nvSpPr>
          <p:spPr>
            <a:xfrm>
              <a:off x="2321620" y="4242136"/>
              <a:ext cx="2085838" cy="461665"/>
            </a:xfrm>
            <a:prstGeom prst="rect">
              <a:avLst/>
            </a:prstGeom>
            <a:solidFill>
              <a:srgbClr val="F2F2F2">
                <a:alpha val="50196"/>
              </a:srgbClr>
            </a:solidFill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  <a:sym typeface="Wingdings" panose="05000000000000000000" pitchFamily="2" charset="2"/>
                </a:rPr>
                <a:t>Ture Prediction</a:t>
              </a:r>
              <a:r>
                <a:rPr kumimoji="0" lang="ko-KR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 </a:t>
              </a:r>
              <a:r>
                <a:rPr kumimoji="0" lang="en-US" altLang="ko-KR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  <a:sym typeface="Wingdings" panose="05000000000000000000" pitchFamily="2" charset="2"/>
                </a:rPr>
                <a:t>Error</a:t>
              </a:r>
              <a:r>
                <a:rPr kumimoji="0" lang="ko-KR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 </a:t>
              </a:r>
              <a:r>
                <a:rPr kumimoji="0" lang="en-US" altLang="ko-KR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  <a:sym typeface="Wingdings" panose="05000000000000000000" pitchFamily="2" charset="2"/>
                </a:rPr>
                <a:t>Minimize!!</a:t>
              </a:r>
            </a:p>
          </p:txBody>
        </p:sp>
      </p:grpSp>
      <p:sp>
        <p:nvSpPr>
          <p:cNvPr id="39" name="제목 1">
            <a:extLst>
              <a:ext uri="{FF2B5EF4-FFF2-40B4-BE49-F238E27FC236}">
                <a16:creationId xmlns:a16="http://schemas.microsoft.com/office/drawing/2014/main" id="{B255CD0A-9899-CC4E-B692-D3C97605FF71}"/>
              </a:ext>
            </a:extLst>
          </p:cNvPr>
          <p:cNvSpPr txBox="1">
            <a:spLocks/>
          </p:cNvSpPr>
          <p:nvPr/>
        </p:nvSpPr>
        <p:spPr>
          <a:xfrm>
            <a:off x="5452534" y="189654"/>
            <a:ext cx="4333470" cy="3928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lang="ko-KR" altLang="en-US" sz="2000" b="1" kern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2pPr>
            <a:lvl3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3pPr>
            <a:lvl4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4pPr>
            <a:lvl5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5pPr>
            <a:lvl6pPr marL="4572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6pPr>
            <a:lvl7pPr marL="9144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7pPr>
            <a:lvl8pPr marL="13716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8pPr>
            <a:lvl9pPr marL="18288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9pPr>
          </a:lstStyle>
          <a:p>
            <a:pPr algn="r"/>
            <a:r>
              <a:rPr lang="en-US" altLang="ko-KR" sz="14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III. Conclusion</a:t>
            </a:r>
            <a:endParaRPr lang="ko-KR" altLang="en-US" sz="1400" dirty="0">
              <a:solidFill>
                <a:prstClr val="black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0" name="제목 1">
            <a:extLst>
              <a:ext uri="{FF2B5EF4-FFF2-40B4-BE49-F238E27FC236}">
                <a16:creationId xmlns:a16="http://schemas.microsoft.com/office/drawing/2014/main" id="{6B4145AD-3DF1-0844-AAE9-B15D4BA542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485" y="203378"/>
            <a:ext cx="5364596" cy="392894"/>
          </a:xfrm>
        </p:spPr>
        <p:txBody>
          <a:bodyPr/>
          <a:lstStyle/>
          <a:p>
            <a:r>
              <a:rPr lang="en-US" altLang="ko-KR" sz="18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2. Lessons Learned</a:t>
            </a:r>
            <a:endParaRPr lang="ko-KR" altLang="en-US" sz="1800" dirty="0">
              <a:solidFill>
                <a:prstClr val="black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D6FFECE4-413F-6741-A3D6-12D73623A5CC}"/>
              </a:ext>
            </a:extLst>
          </p:cNvPr>
          <p:cNvSpPr/>
          <p:nvPr/>
        </p:nvSpPr>
        <p:spPr bwMode="auto">
          <a:xfrm>
            <a:off x="6285148" y="5264947"/>
            <a:ext cx="3374990" cy="108037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rgbClr val="969696"/>
            </a:solidFill>
            <a:prstDash val="dash"/>
            <a:round/>
            <a:headEnd/>
            <a:tailEnd/>
          </a:ln>
          <a:effectLst/>
        </p:spPr>
        <p:txBody>
          <a:bodyPr wrap="square" lIns="108000" tIns="36000" rIns="36000" bIns="108000" rtlCol="0" anchor="ctr"/>
          <a:lstStyle/>
          <a:p>
            <a:pPr>
              <a:lnSpc>
                <a:spcPct val="150000"/>
              </a:lnSpc>
            </a:pPr>
            <a:r>
              <a:rPr kumimoji="0" lang="en-US" altLang="ko-KR" sz="12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※ More Idea</a:t>
            </a:r>
          </a:p>
          <a:p>
            <a:pPr marL="182563" indent="-18256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en-US" altLang="ko-KR" sz="1200" b="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Timing of sales (Time series)</a:t>
            </a:r>
          </a:p>
          <a:p>
            <a:pPr marL="182563" indent="-182563">
              <a:buFont typeface="Arial" panose="020B0604020202020204" pitchFamily="34" charset="0"/>
              <a:buChar char="•"/>
            </a:pPr>
            <a:r>
              <a:rPr kumimoji="0" lang="en-US" altLang="ko-KR" sz="1200" b="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Politics &amp; Regulation (Non-Structured data)</a:t>
            </a:r>
          </a:p>
          <a:p>
            <a:pPr marL="182563" indent="-182563">
              <a:buFont typeface="Arial" panose="020B0604020202020204" pitchFamily="34" charset="0"/>
              <a:buChar char="•"/>
            </a:pPr>
            <a:r>
              <a:rPr kumimoji="0" lang="en-US" altLang="ko-KR" sz="1200" b="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Big Event (Non-Structured data)</a:t>
            </a:r>
            <a:endParaRPr kumimoji="0" lang="ko-KR" altLang="en-US" sz="1200" b="0" kern="0" dirty="0">
              <a:solidFill>
                <a:schemeClr val="tx1">
                  <a:lumMod val="65000"/>
                  <a:lumOff val="35000"/>
                </a:schemeClr>
              </a:solidFill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F517844C-B39B-E645-BAC3-3ED81DE91CF0}"/>
              </a:ext>
            </a:extLst>
          </p:cNvPr>
          <p:cNvGrpSpPr/>
          <p:nvPr/>
        </p:nvGrpSpPr>
        <p:grpSpPr>
          <a:xfrm>
            <a:off x="869008" y="1648377"/>
            <a:ext cx="1296144" cy="1058354"/>
            <a:chOff x="869008" y="1648377"/>
            <a:chExt cx="1296144" cy="1058354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E1C8D2A7-A66C-F441-A681-1FA0337921CF}"/>
                </a:ext>
              </a:extLst>
            </p:cNvPr>
            <p:cNvSpPr/>
            <p:nvPr/>
          </p:nvSpPr>
          <p:spPr>
            <a:xfrm>
              <a:off x="869008" y="1742095"/>
              <a:ext cx="1296144" cy="964636"/>
            </a:xfrm>
            <a:prstGeom prst="rect">
              <a:avLst/>
            </a:prstGeom>
            <a:solidFill>
              <a:srgbClr val="FFCC99">
                <a:alpha val="80000"/>
              </a:srgbClr>
            </a:solidFill>
            <a:ln w="19050" cap="flat" cmpd="sng" algn="ctr">
              <a:noFill/>
              <a:prstDash val="dash"/>
            </a:ln>
            <a:effectLst/>
          </p:spPr>
          <p:txBody>
            <a:bodyPr wrap="none" lIns="0" tIns="7200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10000"/>
                </a:lnSpc>
                <a:spcBef>
                  <a:spcPts val="4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Too few variables</a:t>
              </a:r>
            </a:p>
            <a:p>
              <a:pPr marL="0" marR="0" lvl="0" indent="0" algn="ctr" defTabSz="914400" eaLnBrk="1" fontAlgn="auto" latinLnBrk="0" hangingPunct="1">
                <a:lnSpc>
                  <a:spcPct val="110000"/>
                </a:lnSpc>
                <a:spcBef>
                  <a:spcPts val="4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kern="0" dirty="0">
                  <a:solidFill>
                    <a:srgbClr val="0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Too simple </a:t>
              </a:r>
              <a:br>
                <a:rPr kumimoji="0" lang="en-US" altLang="ko-KR" sz="1200" b="0" kern="0" dirty="0">
                  <a:solidFill>
                    <a:srgbClr val="0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</a:br>
              <a:r>
                <a:rPr kumimoji="0" lang="en-US" altLang="ko-KR" sz="1200" b="0" kern="0" dirty="0">
                  <a:solidFill>
                    <a:srgbClr val="0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algorithm</a:t>
              </a:r>
              <a:endPara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맑은 고딕" panose="020B0503020000020004" pitchFamily="34" charset="-127"/>
                <a:cs typeface="Tahoma" panose="020B0604030504040204" pitchFamily="34" charset="0"/>
              </a:endParaRPr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B8130DDC-6C18-A849-A871-DDC56CA5F733}"/>
                </a:ext>
              </a:extLst>
            </p:cNvPr>
            <p:cNvSpPr/>
            <p:nvPr/>
          </p:nvSpPr>
          <p:spPr bwMode="auto">
            <a:xfrm>
              <a:off x="920496" y="1648377"/>
              <a:ext cx="252000" cy="252000"/>
            </a:xfrm>
            <a:prstGeom prst="ellipse">
              <a:avLst/>
            </a:prstGeom>
            <a:solidFill>
              <a:schemeClr val="tx1">
                <a:alpha val="99000"/>
              </a:schemeClr>
            </a:solidFill>
            <a:ln w="6350">
              <a:solidFill>
                <a:srgbClr val="969696"/>
              </a:solidFill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r>
                <a:rPr kumimoji="0" lang="en-US" altLang="ko-KR" kern="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1</a:t>
              </a:r>
              <a:endParaRPr kumimoji="0" lang="ko-KR" altLang="en-US" kern="0" dirty="0">
                <a:solidFill>
                  <a:schemeClr val="bg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1011FB96-0498-5442-B1A3-78A86603EA40}"/>
              </a:ext>
            </a:extLst>
          </p:cNvPr>
          <p:cNvGrpSpPr/>
          <p:nvPr/>
        </p:nvGrpSpPr>
        <p:grpSpPr>
          <a:xfrm>
            <a:off x="2505460" y="1648377"/>
            <a:ext cx="1296144" cy="1058354"/>
            <a:chOff x="2505460" y="1648377"/>
            <a:chExt cx="1296144" cy="1058354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23D55E68-843C-FB4F-827C-F6EF5C0F0CA1}"/>
                </a:ext>
              </a:extLst>
            </p:cNvPr>
            <p:cNvSpPr/>
            <p:nvPr/>
          </p:nvSpPr>
          <p:spPr>
            <a:xfrm>
              <a:off x="2505460" y="1742095"/>
              <a:ext cx="1296144" cy="964636"/>
            </a:xfrm>
            <a:prstGeom prst="rect">
              <a:avLst/>
            </a:prstGeom>
            <a:solidFill>
              <a:srgbClr val="FFCC99">
                <a:alpha val="80000"/>
              </a:srgbClr>
            </a:solidFill>
            <a:ln w="19050" cap="flat" cmpd="sng" algn="ctr">
              <a:noFill/>
              <a:prstDash val="dash"/>
            </a:ln>
            <a:effectLst/>
          </p:spPr>
          <p:txBody>
            <a:bodyPr wrap="none" lIns="0" tIns="7200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10000"/>
                </a:lnSpc>
                <a:spcBef>
                  <a:spcPts val="4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kern="0" dirty="0">
                  <a:solidFill>
                    <a:srgbClr val="0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Well</a:t>
              </a:r>
            </a:p>
            <a:p>
              <a:pPr marL="0" marR="0" lvl="0" indent="0" algn="ctr" defTabSz="914400" eaLnBrk="1" fontAlgn="auto" latinLnBrk="0" hangingPunct="1">
                <a:lnSpc>
                  <a:spcPct val="110000"/>
                </a:lnSpc>
                <a:spcBef>
                  <a:spcPts val="4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Balanced</a:t>
              </a:r>
              <a:endPara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맑은 고딕" panose="020B0503020000020004" pitchFamily="34" charset="-127"/>
                <a:cs typeface="Tahoma" panose="020B0604030504040204" pitchFamily="34" charset="0"/>
              </a:endParaRPr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9DB17555-ECAF-6845-BAA2-CBE94984DE92}"/>
                </a:ext>
              </a:extLst>
            </p:cNvPr>
            <p:cNvSpPr/>
            <p:nvPr/>
          </p:nvSpPr>
          <p:spPr bwMode="auto">
            <a:xfrm>
              <a:off x="2542280" y="1648377"/>
              <a:ext cx="252000" cy="252000"/>
            </a:xfrm>
            <a:prstGeom prst="ellipse">
              <a:avLst/>
            </a:prstGeom>
            <a:solidFill>
              <a:schemeClr val="tx1">
                <a:alpha val="99000"/>
              </a:schemeClr>
            </a:solidFill>
            <a:ln w="6350">
              <a:solidFill>
                <a:srgbClr val="969696"/>
              </a:solidFill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r>
                <a:rPr kumimoji="0" lang="en-US" altLang="ko-KR" kern="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2</a:t>
              </a:r>
              <a:endParaRPr kumimoji="0" lang="ko-KR" altLang="en-US" kern="0" dirty="0">
                <a:solidFill>
                  <a:schemeClr val="bg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76736E8E-9B1F-7C47-8068-F0D0F2637879}"/>
              </a:ext>
            </a:extLst>
          </p:cNvPr>
          <p:cNvSpPr txBox="1"/>
          <p:nvPr/>
        </p:nvSpPr>
        <p:spPr>
          <a:xfrm>
            <a:off x="668524" y="2811220"/>
            <a:ext cx="1661758" cy="1692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lIns="0" tIns="0" rIns="0" bIns="0" rtlCol="0" anchor="ctr" anchorCtr="0">
            <a:spAutoFit/>
          </a:bodyPr>
          <a:lstStyle/>
          <a:p>
            <a:pPr algn="ctr" fontAlgn="ctr"/>
            <a:r>
              <a:rPr kumimoji="1" lang="en-US" altLang="ko-KR" sz="11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Features / Algorithm</a:t>
            </a:r>
            <a:endParaRPr kumimoji="1" lang="ko-KR" altLang="en-US" sz="1100" b="0" dirty="0">
              <a:solidFill>
                <a:schemeClr val="tx1">
                  <a:lumMod val="50000"/>
                  <a:lumOff val="50000"/>
                </a:schemeClr>
              </a:solidFill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40A96AE-676E-FC40-97FD-C3AE768D4079}"/>
              </a:ext>
            </a:extLst>
          </p:cNvPr>
          <p:cNvSpPr txBox="1"/>
          <p:nvPr/>
        </p:nvSpPr>
        <p:spPr>
          <a:xfrm>
            <a:off x="2456686" y="2811220"/>
            <a:ext cx="1380190" cy="1692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lIns="0" tIns="0" rIns="0" bIns="0" rtlCol="0" anchor="ctr" anchorCtr="0">
            <a:spAutoFit/>
          </a:bodyPr>
          <a:lstStyle/>
          <a:p>
            <a:pPr algn="ctr" fontAlgn="ctr"/>
            <a:r>
              <a:rPr lang="en-US" altLang="ko-KR" sz="11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Features / Algorithm</a:t>
            </a:r>
            <a:endParaRPr lang="ko-KR" altLang="en-US" sz="1100" b="0" dirty="0">
              <a:solidFill>
                <a:schemeClr val="tx1">
                  <a:lumMod val="50000"/>
                  <a:lumOff val="50000"/>
                </a:schemeClr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DE2FE58-B9B3-B741-9587-A496667F97C6}"/>
              </a:ext>
            </a:extLst>
          </p:cNvPr>
          <p:cNvSpPr txBox="1"/>
          <p:nvPr/>
        </p:nvSpPr>
        <p:spPr>
          <a:xfrm>
            <a:off x="4085389" y="2811220"/>
            <a:ext cx="1380190" cy="1692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lIns="0" tIns="0" rIns="0" bIns="0" rtlCol="0" anchor="ctr" anchorCtr="0">
            <a:spAutoFit/>
          </a:bodyPr>
          <a:lstStyle/>
          <a:p>
            <a:pPr algn="ctr" fontAlgn="ctr"/>
            <a:r>
              <a:rPr lang="en-US" altLang="ko-KR" sz="11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Features / Algorithm</a:t>
            </a:r>
            <a:endParaRPr lang="ko-KR" altLang="en-US" sz="1100" b="0" dirty="0">
              <a:solidFill>
                <a:schemeClr val="tx1">
                  <a:lumMod val="50000"/>
                  <a:lumOff val="50000"/>
                </a:schemeClr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DAE61E6-1ECF-8746-8A9F-4ED22F731720}"/>
              </a:ext>
            </a:extLst>
          </p:cNvPr>
          <p:cNvSpPr txBox="1"/>
          <p:nvPr/>
        </p:nvSpPr>
        <p:spPr>
          <a:xfrm rot="16200000">
            <a:off x="287615" y="2176718"/>
            <a:ext cx="756000" cy="1692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lIns="0" tIns="0" rIns="0" bIns="0" rtlCol="0" anchor="ctr" anchorCtr="0">
            <a:spAutoFit/>
          </a:bodyPr>
          <a:lstStyle/>
          <a:p>
            <a:pPr algn="ctr" fontAlgn="ctr"/>
            <a:r>
              <a:rPr kumimoji="1" lang="en-US" altLang="ko-KR" sz="11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House Price</a:t>
            </a:r>
            <a:endParaRPr kumimoji="1" lang="ko-KR" altLang="en-US" sz="1100" b="0" dirty="0">
              <a:solidFill>
                <a:schemeClr val="tx1">
                  <a:lumMod val="50000"/>
                  <a:lumOff val="50000"/>
                </a:schemeClr>
              </a:solidFill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06F81C48-CA5D-B644-85EC-9DF13891A448}"/>
              </a:ext>
            </a:extLst>
          </p:cNvPr>
          <p:cNvGrpSpPr/>
          <p:nvPr/>
        </p:nvGrpSpPr>
        <p:grpSpPr>
          <a:xfrm>
            <a:off x="4179646" y="1648377"/>
            <a:ext cx="1296144" cy="1058354"/>
            <a:chOff x="4179646" y="1648377"/>
            <a:chExt cx="1296144" cy="1058354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99836FDD-D819-DA41-B10F-1B9862CBCFE2}"/>
                </a:ext>
              </a:extLst>
            </p:cNvPr>
            <p:cNvSpPr/>
            <p:nvPr/>
          </p:nvSpPr>
          <p:spPr>
            <a:xfrm>
              <a:off x="4179646" y="1742095"/>
              <a:ext cx="1296144" cy="964636"/>
            </a:xfrm>
            <a:prstGeom prst="rect">
              <a:avLst/>
            </a:prstGeom>
            <a:solidFill>
              <a:srgbClr val="FFCC99">
                <a:alpha val="80000"/>
              </a:srgbClr>
            </a:solidFill>
            <a:ln w="19050" cap="flat" cmpd="sng" algn="ctr">
              <a:noFill/>
              <a:prstDash val="dash"/>
            </a:ln>
            <a:effectLst/>
          </p:spPr>
          <p:txBody>
            <a:bodyPr wrap="none" lIns="0" tIns="7200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10000"/>
                </a:lnSpc>
                <a:spcBef>
                  <a:spcPts val="4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kern="0" dirty="0">
                  <a:solidFill>
                    <a:srgbClr val="0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Too many variables</a:t>
              </a:r>
            </a:p>
            <a:p>
              <a:pPr marL="0" marR="0" lvl="0" indent="0" algn="ctr" defTabSz="914400" eaLnBrk="1" fontAlgn="auto" latinLnBrk="0" hangingPunct="1">
                <a:lnSpc>
                  <a:spcPct val="110000"/>
                </a:lnSpc>
                <a:spcBef>
                  <a:spcPts val="4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kern="0" dirty="0">
                  <a:solidFill>
                    <a:srgbClr val="0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Too complex </a:t>
              </a:r>
              <a:br>
                <a:rPr kumimoji="0" lang="en-US" altLang="ko-KR" sz="1200" b="0" kern="0" dirty="0">
                  <a:solidFill>
                    <a:srgbClr val="0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</a:br>
              <a:r>
                <a:rPr kumimoji="0" lang="en-US" altLang="ko-KR" sz="1200" b="0" kern="0" dirty="0">
                  <a:solidFill>
                    <a:srgbClr val="0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algorithm</a:t>
              </a:r>
              <a:endParaRPr kumimoji="0" lang="ko-KR" altLang="en-US" sz="1200" b="0" kern="0" dirty="0">
                <a:solidFill>
                  <a:srgbClr val="000000"/>
                </a:solidFill>
                <a:latin typeface="Tahoma" panose="020B0604030504040204" pitchFamily="34" charset="0"/>
                <a:ea typeface="맑은 고딕" panose="020B0503020000020004" pitchFamily="34" charset="-127"/>
                <a:cs typeface="Tahoma" panose="020B0604030504040204" pitchFamily="34" charset="0"/>
              </a:endParaRPr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85C5ACE6-C2DB-6F4B-9D28-BF746E25EFEF}"/>
                </a:ext>
              </a:extLst>
            </p:cNvPr>
            <p:cNvSpPr/>
            <p:nvPr/>
          </p:nvSpPr>
          <p:spPr bwMode="auto">
            <a:xfrm>
              <a:off x="4232920" y="1648377"/>
              <a:ext cx="252000" cy="252000"/>
            </a:xfrm>
            <a:prstGeom prst="ellipse">
              <a:avLst/>
            </a:prstGeom>
            <a:solidFill>
              <a:schemeClr val="tx1">
                <a:alpha val="99000"/>
              </a:schemeClr>
            </a:solidFill>
            <a:ln w="6350">
              <a:solidFill>
                <a:srgbClr val="969696"/>
              </a:solidFill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r>
                <a:rPr kumimoji="0" lang="en-US" altLang="ko-KR" kern="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3</a:t>
              </a:r>
              <a:endParaRPr kumimoji="0" lang="ko-KR" altLang="en-US" kern="0" dirty="0">
                <a:solidFill>
                  <a:schemeClr val="bg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endParaRPr>
            </a:p>
          </p:txBody>
        </p:sp>
      </p:grp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557E01C-CCD0-2043-AB26-2C1D6E5D3147}"/>
              </a:ext>
            </a:extLst>
          </p:cNvPr>
          <p:cNvSpPr/>
          <p:nvPr/>
        </p:nvSpPr>
        <p:spPr>
          <a:xfrm>
            <a:off x="2216696" y="5965539"/>
            <a:ext cx="1827744" cy="307777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00009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Model complexity </a:t>
            </a:r>
            <a:endParaRPr lang="ko-KR" altLang="en-US" sz="200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6162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DC5423-B1FF-9D47-8F8A-87FE9DCAE6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BEB48F-B7EB-46C9-A9CE-1654B881328A}" type="slidenum">
              <a:rPr lang="ko-KR" altLang="en-US" smtClean="0"/>
              <a:pPr/>
              <a:t>20</a:t>
            </a:fld>
            <a:r>
              <a:rPr lang="ko-KR" altLang="en-US"/>
              <a:t> </a:t>
            </a:r>
            <a:r>
              <a:rPr lang="ko-KR" altLang="en-US" b="0"/>
              <a:t> </a:t>
            </a:r>
            <a:r>
              <a:rPr lang="en-US" altLang="ko-KR" b="0"/>
              <a:t>page</a:t>
            </a:r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F52B76A-8F81-AA48-B0DF-23477B9A8A1C}"/>
              </a:ext>
            </a:extLst>
          </p:cNvPr>
          <p:cNvSpPr/>
          <p:nvPr/>
        </p:nvSpPr>
        <p:spPr bwMode="auto">
          <a:xfrm>
            <a:off x="2324708" y="2546430"/>
            <a:ext cx="5256584" cy="1729136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solidFill>
              <a:srgbClr val="969696"/>
            </a:solidFill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algn="ctr">
              <a:lnSpc>
                <a:spcPct val="95000"/>
              </a:lnSpc>
            </a:pPr>
            <a:r>
              <a:rPr kumimoji="0" lang="en-US" altLang="ko-KR" sz="2800" kern="0">
                <a:solidFill>
                  <a:srgbClr val="000000"/>
                </a:solidFill>
                <a:latin typeface="+mn-ea"/>
                <a:ea typeface="+mn-ea"/>
              </a:rPr>
              <a:t>Wrap-up</a:t>
            </a:r>
            <a:endParaRPr kumimoji="0" lang="ko-KR" altLang="en-US" sz="2800" kern="0" dirty="0">
              <a:solidFill>
                <a:srgbClr val="000000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6924412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0158636-B134-5F41-B0CC-B8698DE8377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44487" y="722195"/>
            <a:ext cx="9253029" cy="349702"/>
          </a:xfrm>
        </p:spPr>
        <p:txBody>
          <a:bodyPr/>
          <a:lstStyle/>
          <a:p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Performed full cycle of Prediction modeling (25 features, ensemble Algorithm)</a:t>
            </a:r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DC5423-B1FF-9D47-8F8A-87FE9DCAE6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BEB48F-B7EB-46C9-A9CE-1654B881328A}" type="slidenum">
              <a:rPr lang="ko-KR" altLang="en-US" smtClean="0">
                <a:latin typeface="Tahoma" panose="020B0604030504040204" pitchFamily="34" charset="0"/>
                <a:cs typeface="Tahoma" panose="020B0604030504040204" pitchFamily="34" charset="0"/>
              </a:rPr>
              <a:pPr/>
              <a:t>2</a:t>
            </a:fld>
            <a:r>
              <a:rPr lang="ko-KR" altLang="en-US">
                <a:latin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ko-KR" altLang="en-US" b="0">
                <a:latin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ko-KR" b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page</a:t>
            </a:r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EA4A5324-ED2B-1243-97B0-0258DC1A3E97}"/>
              </a:ext>
            </a:extLst>
          </p:cNvPr>
          <p:cNvSpPr txBox="1">
            <a:spLocks/>
          </p:cNvSpPr>
          <p:nvPr/>
        </p:nvSpPr>
        <p:spPr>
          <a:xfrm>
            <a:off x="5452534" y="189654"/>
            <a:ext cx="4333470" cy="3928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lang="ko-KR" altLang="en-US" sz="2000" b="1" kern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2pPr>
            <a:lvl3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3pPr>
            <a:lvl4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4pPr>
            <a:lvl5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5pPr>
            <a:lvl6pPr marL="4572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6pPr>
            <a:lvl7pPr marL="9144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7pPr>
            <a:lvl8pPr marL="13716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8pPr>
            <a:lvl9pPr marL="18288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9pPr>
          </a:lstStyle>
          <a:p>
            <a:pPr algn="r"/>
            <a:r>
              <a:rPr lang="en-US" altLang="ko-KR" sz="14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I. Overview</a:t>
            </a:r>
            <a:endParaRPr lang="ko-KR" altLang="en-US" sz="1400" dirty="0">
              <a:solidFill>
                <a:prstClr val="black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A541B9AD-A046-DA44-BF00-FDC679A7A1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485" y="203378"/>
            <a:ext cx="5364596" cy="392894"/>
          </a:xfrm>
        </p:spPr>
        <p:txBody>
          <a:bodyPr/>
          <a:lstStyle/>
          <a:p>
            <a:r>
              <a:rPr lang="en-US" altLang="ko-KR" sz="18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1. Summary</a:t>
            </a:r>
            <a:endParaRPr lang="ko-KR" altLang="en-US" sz="1800" dirty="0">
              <a:solidFill>
                <a:prstClr val="black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111" name="그룹 110">
            <a:extLst>
              <a:ext uri="{FF2B5EF4-FFF2-40B4-BE49-F238E27FC236}">
                <a16:creationId xmlns:a16="http://schemas.microsoft.com/office/drawing/2014/main" id="{704EAC19-9F75-464E-8C46-A8B1D2FCD862}"/>
              </a:ext>
            </a:extLst>
          </p:cNvPr>
          <p:cNvGrpSpPr/>
          <p:nvPr/>
        </p:nvGrpSpPr>
        <p:grpSpPr>
          <a:xfrm>
            <a:off x="308484" y="1392142"/>
            <a:ext cx="4835858" cy="4597641"/>
            <a:chOff x="307973" y="1392142"/>
            <a:chExt cx="4933059" cy="4597641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9706E103-9588-7D42-90A2-D15E64B38302}"/>
                </a:ext>
              </a:extLst>
            </p:cNvPr>
            <p:cNvSpPr/>
            <p:nvPr/>
          </p:nvSpPr>
          <p:spPr bwMode="auto">
            <a:xfrm>
              <a:off x="307973" y="1392142"/>
              <a:ext cx="4786975" cy="40449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6350">
              <a:noFill/>
              <a:round/>
              <a:headEnd/>
              <a:tailEnd/>
            </a:ln>
            <a:effectLst/>
          </p:spPr>
          <p:txBody>
            <a:bodyPr wrap="none" lIns="0" tIns="36000" rIns="0" bIns="36000" rtlCol="0" anchor="ctr"/>
            <a:lstStyle/>
            <a:p>
              <a:pPr algn="ctr">
                <a:lnSpc>
                  <a:spcPct val="110000"/>
                </a:lnSpc>
                <a:spcBef>
                  <a:spcPts val="600"/>
                </a:spcBef>
              </a:pPr>
              <a:r>
                <a:rPr kumimoji="0" lang="en-US" altLang="ko-KR" sz="1500" kern="0" dirty="0">
                  <a:solidFill>
                    <a:prstClr val="black"/>
                  </a:solidFill>
                  <a:latin typeface="Tahoma" panose="020B0604030504040204" pitchFamily="34" charset="0"/>
                  <a:ea typeface="맑은 고딕"/>
                  <a:cs typeface="Tahoma" panose="020B0604030504040204" pitchFamily="34" charset="0"/>
                </a:rPr>
                <a:t>Key Questions </a:t>
              </a:r>
              <a:endParaRPr kumimoji="0" lang="ko-KR" altLang="en-US" sz="1500" kern="0" dirty="0">
                <a:solidFill>
                  <a:prstClr val="black"/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E3381413-C7EB-9543-933B-95C1DB45B1F2}"/>
                </a:ext>
              </a:extLst>
            </p:cNvPr>
            <p:cNvSpPr/>
            <p:nvPr/>
          </p:nvSpPr>
          <p:spPr bwMode="auto">
            <a:xfrm>
              <a:off x="307973" y="4529301"/>
              <a:ext cx="4786975" cy="40449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6350">
              <a:noFill/>
              <a:round/>
              <a:headEnd/>
              <a:tailEnd/>
            </a:ln>
            <a:effectLst/>
          </p:spPr>
          <p:txBody>
            <a:bodyPr wrap="none" lIns="0" tIns="36000" rIns="0" bIns="36000" rtlCol="0" anchor="ctr"/>
            <a:lstStyle/>
            <a:p>
              <a:pPr algn="ctr">
                <a:lnSpc>
                  <a:spcPct val="110000"/>
                </a:lnSpc>
                <a:spcBef>
                  <a:spcPts val="600"/>
                </a:spcBef>
              </a:pPr>
              <a:r>
                <a:rPr kumimoji="0" lang="en-US" altLang="ko-KR" sz="1500" kern="0" dirty="0">
                  <a:solidFill>
                    <a:prstClr val="black"/>
                  </a:solidFill>
                  <a:latin typeface="Tahoma" panose="020B0604030504040204" pitchFamily="34" charset="0"/>
                  <a:ea typeface="맑은 고딕"/>
                  <a:cs typeface="Tahoma" panose="020B0604030504040204" pitchFamily="34" charset="0"/>
                </a:rPr>
                <a:t>Milestone</a:t>
              </a:r>
              <a:endParaRPr kumimoji="0" lang="ko-KR" altLang="en-US" sz="1500" kern="0" dirty="0">
                <a:solidFill>
                  <a:prstClr val="black"/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AF4EFB8-1FD8-184B-81C6-85C3F14B67E6}"/>
                </a:ext>
              </a:extLst>
            </p:cNvPr>
            <p:cNvSpPr txBox="1"/>
            <p:nvPr/>
          </p:nvSpPr>
          <p:spPr>
            <a:xfrm>
              <a:off x="345811" y="4997353"/>
              <a:ext cx="4594469" cy="3083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lnSpc>
                  <a:spcPct val="120000"/>
                </a:lnSpc>
                <a:spcBef>
                  <a:spcPts val="600"/>
                </a:spcBef>
                <a:buFont typeface="Wingdings" panose="05000000000000000000" pitchFamily="2" charset="2"/>
                <a:buChar char="§"/>
              </a:pPr>
              <a:r>
                <a:rPr lang="en-US" altLang="ko-KR" sz="1300" dirty="0">
                  <a:solidFill>
                    <a:prstClr val="black"/>
                  </a:solidFill>
                  <a:latin typeface="Tahoma" panose="020B0604030504040204" pitchFamily="34" charset="0"/>
                  <a:ea typeface="맑은 고딕"/>
                  <a:cs typeface="Tahoma" panose="020B0604030504040204" pitchFamily="34" charset="0"/>
                </a:rPr>
                <a:t>1.5 Weeks </a:t>
              </a:r>
              <a:r>
                <a:rPr lang="en-US" altLang="ko-KR" sz="1300" b="0" dirty="0">
                  <a:solidFill>
                    <a:prstClr val="black"/>
                  </a:solidFill>
                  <a:latin typeface="Tahoma" panose="020B0604030504040204" pitchFamily="34" charset="0"/>
                  <a:ea typeface="맑은 고딕"/>
                  <a:cs typeface="Tahoma" panose="020B0604030504040204" pitchFamily="34" charset="0"/>
                </a:rPr>
                <a:t>(11/6 ~ 11/17)</a:t>
              </a:r>
              <a:endParaRPr lang="en-US" altLang="ko-KR" sz="1300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7" name="오각형 31">
              <a:extLst>
                <a:ext uri="{FF2B5EF4-FFF2-40B4-BE49-F238E27FC236}">
                  <a16:creationId xmlns:a16="http://schemas.microsoft.com/office/drawing/2014/main" id="{E3293F7C-8975-5147-9BB0-03849B750123}"/>
                </a:ext>
              </a:extLst>
            </p:cNvPr>
            <p:cNvSpPr/>
            <p:nvPr/>
          </p:nvSpPr>
          <p:spPr bwMode="auto">
            <a:xfrm>
              <a:off x="495044" y="5362889"/>
              <a:ext cx="1520544" cy="620543"/>
            </a:xfrm>
            <a:prstGeom prst="homePlate">
              <a:avLst>
                <a:gd name="adj" fmla="val 18222"/>
              </a:avLst>
            </a:prstGeom>
            <a:solidFill>
              <a:schemeClr val="tx2">
                <a:lumMod val="20000"/>
                <a:lumOff val="80000"/>
              </a:schemeClr>
            </a:solidFill>
            <a:ln w="6350">
              <a:solidFill>
                <a:srgbClr val="969696"/>
              </a:solidFill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/>
              <a:r>
                <a:rPr kumimoji="0" lang="en-US" altLang="ko-KR" sz="1200" b="0" kern="0" dirty="0">
                  <a:solidFill>
                    <a:srgbClr val="000000"/>
                  </a:solidFill>
                  <a:latin typeface="Tahoma" panose="020B0604030504040204" pitchFamily="34" charset="0"/>
                  <a:ea typeface="+mn-ea"/>
                  <a:cs typeface="Tahoma" panose="020B0604030504040204" pitchFamily="34" charset="0"/>
                </a:rPr>
                <a:t>Understanding</a:t>
              </a:r>
              <a:br>
                <a:rPr kumimoji="0" lang="en-US" altLang="ko-KR" sz="1200" b="0" kern="0" dirty="0">
                  <a:solidFill>
                    <a:srgbClr val="000000"/>
                  </a:solidFill>
                  <a:latin typeface="Tahoma" panose="020B0604030504040204" pitchFamily="34" charset="0"/>
                  <a:ea typeface="+mn-ea"/>
                  <a:cs typeface="Tahoma" panose="020B0604030504040204" pitchFamily="34" charset="0"/>
                </a:rPr>
              </a:br>
              <a:r>
                <a:rPr kumimoji="0" lang="en-US" altLang="ko-KR" sz="1200" b="0" kern="0" dirty="0">
                  <a:solidFill>
                    <a:srgbClr val="000000"/>
                  </a:solidFill>
                  <a:latin typeface="Tahoma" panose="020B0604030504040204" pitchFamily="34" charset="0"/>
                  <a:ea typeface="+mn-ea"/>
                  <a:cs typeface="Tahoma" panose="020B0604030504040204" pitchFamily="34" charset="0"/>
                </a:rPr>
                <a:t>of Data/Biz.</a:t>
              </a:r>
            </a:p>
            <a:p>
              <a:pPr algn="ctr"/>
              <a:r>
                <a:rPr kumimoji="0" lang="en-US" altLang="ko-KR" sz="1200" b="0" kern="0" dirty="0">
                  <a:solidFill>
                    <a:srgbClr val="000000"/>
                  </a:solidFill>
                  <a:latin typeface="Tahoma" panose="020B0604030504040204" pitchFamily="34" charset="0"/>
                  <a:ea typeface="+mn-ea"/>
                  <a:cs typeface="Tahoma" panose="020B0604030504040204" pitchFamily="34" charset="0"/>
                </a:rPr>
                <a:t>(2 days)</a:t>
              </a:r>
              <a:endParaRPr kumimoji="0" lang="ko-KR" altLang="en-US" sz="1200" b="0" kern="0" dirty="0">
                <a:solidFill>
                  <a:srgbClr val="000000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endParaRPr>
            </a:p>
          </p:txBody>
        </p:sp>
        <p:sp>
          <p:nvSpPr>
            <p:cNvPr id="18" name="오각형 34">
              <a:extLst>
                <a:ext uri="{FF2B5EF4-FFF2-40B4-BE49-F238E27FC236}">
                  <a16:creationId xmlns:a16="http://schemas.microsoft.com/office/drawing/2014/main" id="{C05C04A9-EA42-5C4D-BDC6-A8120C0B0B34}"/>
                </a:ext>
              </a:extLst>
            </p:cNvPr>
            <p:cNvSpPr/>
            <p:nvPr/>
          </p:nvSpPr>
          <p:spPr bwMode="auto">
            <a:xfrm>
              <a:off x="2022137" y="5362889"/>
              <a:ext cx="1520544" cy="620543"/>
            </a:xfrm>
            <a:prstGeom prst="homePlate">
              <a:avLst>
                <a:gd name="adj" fmla="val 18222"/>
              </a:avLst>
            </a:prstGeom>
            <a:solidFill>
              <a:schemeClr val="tx2">
                <a:lumMod val="20000"/>
                <a:lumOff val="80000"/>
              </a:schemeClr>
            </a:solidFill>
            <a:ln w="6350">
              <a:solidFill>
                <a:srgbClr val="969696"/>
              </a:solidFill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/>
              <a:r>
                <a:rPr kumimoji="0" lang="en-US" altLang="ko-KR" sz="1200" b="0" kern="0" dirty="0">
                  <a:solidFill>
                    <a:srgbClr val="000000"/>
                  </a:solidFill>
                  <a:latin typeface="Tahoma" panose="020B0604030504040204" pitchFamily="34" charset="0"/>
                  <a:ea typeface="+mn-ea"/>
                  <a:cs typeface="Tahoma" panose="020B0604030504040204" pitchFamily="34" charset="0"/>
                </a:rPr>
                <a:t>Data Processing</a:t>
              </a:r>
            </a:p>
            <a:p>
              <a:pPr algn="ctr"/>
              <a:r>
                <a:rPr kumimoji="0" lang="en-US" altLang="ko-KR" sz="1200" b="0" kern="0" dirty="0">
                  <a:solidFill>
                    <a:srgbClr val="000000"/>
                  </a:solidFill>
                  <a:latin typeface="Tahoma" panose="020B0604030504040204" pitchFamily="34" charset="0"/>
                  <a:ea typeface="+mn-ea"/>
                  <a:cs typeface="Tahoma" panose="020B0604030504040204" pitchFamily="34" charset="0"/>
                </a:rPr>
                <a:t>(4 days) </a:t>
              </a:r>
              <a:endParaRPr kumimoji="0" lang="ko-KR" altLang="en-US" sz="1200" b="0" kern="0" dirty="0">
                <a:solidFill>
                  <a:srgbClr val="000000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endParaRPr>
            </a:p>
          </p:txBody>
        </p:sp>
        <p:sp>
          <p:nvSpPr>
            <p:cNvPr id="19" name="오각형 35">
              <a:extLst>
                <a:ext uri="{FF2B5EF4-FFF2-40B4-BE49-F238E27FC236}">
                  <a16:creationId xmlns:a16="http://schemas.microsoft.com/office/drawing/2014/main" id="{5E994683-ECF5-BD4D-AE62-24D2DC3998D3}"/>
                </a:ext>
              </a:extLst>
            </p:cNvPr>
            <p:cNvSpPr/>
            <p:nvPr/>
          </p:nvSpPr>
          <p:spPr bwMode="auto">
            <a:xfrm>
              <a:off x="3568969" y="5362889"/>
              <a:ext cx="1520544" cy="620543"/>
            </a:xfrm>
            <a:prstGeom prst="homePlate">
              <a:avLst>
                <a:gd name="adj" fmla="val 18222"/>
              </a:avLst>
            </a:prstGeom>
            <a:solidFill>
              <a:schemeClr val="tx2">
                <a:lumMod val="20000"/>
                <a:lumOff val="80000"/>
              </a:schemeClr>
            </a:solidFill>
            <a:ln w="6350">
              <a:solidFill>
                <a:srgbClr val="969696"/>
              </a:solidFill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/>
              <a:r>
                <a:rPr kumimoji="0" lang="en-US" altLang="ko-KR" sz="1200" b="0" kern="0" dirty="0">
                  <a:solidFill>
                    <a:srgbClr val="000000"/>
                  </a:solidFill>
                  <a:latin typeface="Tahoma" panose="020B0604030504040204" pitchFamily="34" charset="0"/>
                  <a:ea typeface="+mn-ea"/>
                  <a:cs typeface="Tahoma" panose="020B0604030504040204" pitchFamily="34" charset="0"/>
                </a:rPr>
                <a:t>Modeling &amp; Lookback</a:t>
              </a:r>
            </a:p>
            <a:p>
              <a:pPr algn="ctr"/>
              <a:r>
                <a:rPr kumimoji="0" lang="en-US" altLang="ko-KR" sz="1200" b="0" kern="0" dirty="0">
                  <a:solidFill>
                    <a:srgbClr val="000000"/>
                  </a:solidFill>
                  <a:latin typeface="Tahoma" panose="020B0604030504040204" pitchFamily="34" charset="0"/>
                  <a:ea typeface="+mn-ea"/>
                  <a:cs typeface="Tahoma" panose="020B0604030504040204" pitchFamily="34" charset="0"/>
                </a:rPr>
                <a:t>(3 days) </a:t>
              </a:r>
              <a:endParaRPr kumimoji="0" lang="ko-KR" altLang="en-US" sz="1200" b="0" kern="0" dirty="0">
                <a:solidFill>
                  <a:srgbClr val="000000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4841D58-8177-6642-B1D8-A555A6414D78}"/>
                </a:ext>
              </a:extLst>
            </p:cNvPr>
            <p:cNvSpPr txBox="1"/>
            <p:nvPr/>
          </p:nvSpPr>
          <p:spPr>
            <a:xfrm>
              <a:off x="1475066" y="1948088"/>
              <a:ext cx="3765966" cy="11056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lnSpc>
                  <a:spcPct val="110000"/>
                </a:lnSpc>
                <a:spcBef>
                  <a:spcPts val="400"/>
                </a:spcBef>
                <a:buFont typeface="Wingdings" panose="05000000000000000000" pitchFamily="2" charset="2"/>
                <a:buChar char="§"/>
              </a:pPr>
              <a:r>
                <a:rPr lang="en-US" altLang="ko-KR" sz="1300" b="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Is data </a:t>
              </a:r>
              <a:r>
                <a:rPr lang="en-US" altLang="ko-KR" sz="1300" dirty="0">
                  <a:solidFill>
                    <a:srgbClr val="0000CC"/>
                  </a:solidFill>
                  <a:latin typeface="Tahoma" panose="020B0604030504040204" pitchFamily="34" charset="0"/>
                  <a:ea typeface="맑은 고딕"/>
                  <a:cs typeface="Tahoma" panose="020B0604030504040204" pitchFamily="34" charset="0"/>
                </a:rPr>
                <a:t>clean</a:t>
              </a:r>
              <a:r>
                <a:rPr lang="en-US" altLang="ko-KR" sz="130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US" altLang="ko-KR" sz="1300" b="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enough to process ?</a:t>
              </a:r>
            </a:p>
            <a:p>
              <a:pPr marL="171450" indent="-171450">
                <a:lnSpc>
                  <a:spcPct val="110000"/>
                </a:lnSpc>
                <a:spcBef>
                  <a:spcPts val="400"/>
                </a:spcBef>
                <a:buFont typeface="Wingdings" panose="05000000000000000000" pitchFamily="2" charset="2"/>
                <a:buChar char="§"/>
              </a:pPr>
              <a:r>
                <a:rPr lang="en-US" altLang="ko-KR" sz="1300" b="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Which</a:t>
              </a:r>
              <a:r>
                <a:rPr lang="en-US" altLang="ko-KR" sz="130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US" altLang="ko-KR" sz="1300" dirty="0">
                  <a:solidFill>
                    <a:srgbClr val="0000CC"/>
                  </a:solidFill>
                  <a:latin typeface="Tahoma" panose="020B0604030504040204" pitchFamily="34" charset="0"/>
                  <a:ea typeface="맑은 고딕"/>
                  <a:cs typeface="Tahoma" panose="020B0604030504040204" pitchFamily="34" charset="0"/>
                </a:rPr>
                <a:t>Features</a:t>
              </a:r>
              <a:r>
                <a:rPr lang="en-US" altLang="ko-KR" sz="130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US" altLang="ko-KR" sz="1300" b="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?  How </a:t>
              </a:r>
              <a:r>
                <a:rPr lang="en-US" altLang="ko-KR" sz="1300" dirty="0">
                  <a:solidFill>
                    <a:srgbClr val="0000CC"/>
                  </a:solidFill>
                  <a:latin typeface="Tahoma" panose="020B0604030504040204" pitchFamily="34" charset="0"/>
                  <a:ea typeface="맑은 고딕"/>
                  <a:cs typeface="Tahoma" panose="020B0604030504040204" pitchFamily="34" charset="0"/>
                </a:rPr>
                <a:t>many</a:t>
              </a:r>
              <a:r>
                <a:rPr lang="en-US" altLang="ko-KR" sz="1300" b="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Features ?</a:t>
              </a:r>
            </a:p>
            <a:p>
              <a:pPr marL="171450" indent="-171450">
                <a:lnSpc>
                  <a:spcPct val="110000"/>
                </a:lnSpc>
                <a:spcBef>
                  <a:spcPts val="400"/>
                </a:spcBef>
                <a:buFont typeface="Wingdings" panose="05000000000000000000" pitchFamily="2" charset="2"/>
                <a:buChar char="§"/>
              </a:pPr>
              <a:r>
                <a:rPr lang="en-US" altLang="ko-KR" sz="1300" b="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Which </a:t>
              </a:r>
              <a:r>
                <a:rPr lang="en-US" altLang="ko-KR" sz="1300" dirty="0">
                  <a:solidFill>
                    <a:srgbClr val="0000CC"/>
                  </a:solidFill>
                  <a:latin typeface="Tahoma" panose="020B0604030504040204" pitchFamily="34" charset="0"/>
                  <a:ea typeface="맑은 고딕"/>
                  <a:cs typeface="Tahoma" panose="020B0604030504040204" pitchFamily="34" charset="0"/>
                </a:rPr>
                <a:t>Algorithms</a:t>
              </a:r>
              <a:r>
                <a:rPr lang="en-US" altLang="ko-KR" sz="1300" b="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? </a:t>
              </a:r>
            </a:p>
            <a:p>
              <a:pPr marL="171450" indent="-171450">
                <a:lnSpc>
                  <a:spcPct val="110000"/>
                </a:lnSpc>
                <a:spcBef>
                  <a:spcPts val="400"/>
                </a:spcBef>
                <a:buFont typeface="Wingdings" panose="05000000000000000000" pitchFamily="2" charset="2"/>
                <a:buChar char="§"/>
              </a:pPr>
              <a:r>
                <a:rPr lang="en-US" altLang="ko-KR" sz="1300" b="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Is predicted value </a:t>
              </a:r>
              <a:r>
                <a:rPr lang="en-US" altLang="ko-KR" sz="1300" dirty="0">
                  <a:solidFill>
                    <a:srgbClr val="0000CC"/>
                  </a:solidFill>
                  <a:latin typeface="Tahoma" panose="020B0604030504040204" pitchFamily="34" charset="0"/>
                  <a:ea typeface="맑은 고딕"/>
                  <a:cs typeface="Tahoma" panose="020B0604030504040204" pitchFamily="34" charset="0"/>
                </a:rPr>
                <a:t>accurate</a:t>
              </a:r>
              <a:r>
                <a:rPr lang="en-US" altLang="ko-KR" sz="130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US" altLang="ko-KR" sz="1300" b="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? </a:t>
              </a:r>
            </a:p>
          </p:txBody>
        </p:sp>
        <p:sp>
          <p:nvSpPr>
            <p:cNvPr id="52" name="모서리가 둥근 직사각형 51">
              <a:extLst>
                <a:ext uri="{FF2B5EF4-FFF2-40B4-BE49-F238E27FC236}">
                  <a16:creationId xmlns:a16="http://schemas.microsoft.com/office/drawing/2014/main" id="{A9A98C6C-C0D1-1F44-8E93-EB3D005045DA}"/>
                </a:ext>
              </a:extLst>
            </p:cNvPr>
            <p:cNvSpPr/>
            <p:nvPr/>
          </p:nvSpPr>
          <p:spPr bwMode="auto">
            <a:xfrm>
              <a:off x="466842" y="1937013"/>
              <a:ext cx="904602" cy="1123688"/>
            </a:xfrm>
            <a:prstGeom prst="roundRect">
              <a:avLst>
                <a:gd name="adj" fmla="val 8345"/>
              </a:avLst>
            </a:prstGeom>
            <a:solidFill>
              <a:schemeClr val="bg1">
                <a:lumMod val="85000"/>
              </a:schemeClr>
            </a:solidFill>
            <a:ln w="6350">
              <a:noFill/>
              <a:round/>
              <a:headEnd/>
              <a:tailEnd/>
            </a:ln>
            <a:effectLst/>
          </p:spPr>
          <p:txBody>
            <a:bodyPr wrap="none" lIns="0" tIns="36000" rIns="0" bIns="36000" rtlCol="0" anchor="ctr"/>
            <a:lstStyle/>
            <a:p>
              <a:pPr algn="ctr">
                <a:lnSpc>
                  <a:spcPct val="110000"/>
                </a:lnSpc>
                <a:spcBef>
                  <a:spcPts val="600"/>
                </a:spcBef>
              </a:pPr>
              <a:r>
                <a:rPr kumimoji="0" lang="en-US" altLang="ko-KR" sz="1200" kern="0" dirty="0">
                  <a:solidFill>
                    <a:prstClr val="black"/>
                  </a:solidFill>
                  <a:latin typeface="Tahoma" panose="020B0604030504040204" pitchFamily="34" charset="0"/>
                  <a:ea typeface="맑은 고딕"/>
                  <a:cs typeface="Tahoma" panose="020B0604030504040204" pitchFamily="34" charset="0"/>
                </a:rPr>
                <a:t>Prediction</a:t>
              </a:r>
              <a:endParaRPr kumimoji="0" lang="ko-KR" altLang="en-US" sz="1200" kern="0" dirty="0">
                <a:solidFill>
                  <a:prstClr val="black"/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endParaRPr>
            </a:p>
          </p:txBody>
        </p:sp>
        <p:sp>
          <p:nvSpPr>
            <p:cNvPr id="54" name="모서리가 둥근 직사각형 53">
              <a:extLst>
                <a:ext uri="{FF2B5EF4-FFF2-40B4-BE49-F238E27FC236}">
                  <a16:creationId xmlns:a16="http://schemas.microsoft.com/office/drawing/2014/main" id="{39E87CB8-E8DD-5B4B-BAF5-6A4585D03C7B}"/>
                </a:ext>
              </a:extLst>
            </p:cNvPr>
            <p:cNvSpPr/>
            <p:nvPr/>
          </p:nvSpPr>
          <p:spPr bwMode="auto">
            <a:xfrm>
              <a:off x="466842" y="3206790"/>
              <a:ext cx="904602" cy="1070483"/>
            </a:xfrm>
            <a:prstGeom prst="roundRect">
              <a:avLst>
                <a:gd name="adj" fmla="val 8345"/>
              </a:avLst>
            </a:prstGeom>
            <a:solidFill>
              <a:schemeClr val="bg1">
                <a:lumMod val="85000"/>
              </a:schemeClr>
            </a:solidFill>
            <a:ln w="6350">
              <a:noFill/>
              <a:round/>
              <a:headEnd/>
              <a:tailEnd/>
            </a:ln>
            <a:effectLst/>
          </p:spPr>
          <p:txBody>
            <a:bodyPr wrap="none" lIns="0" tIns="36000" rIns="0" bIns="36000" rtlCol="0" anchor="ctr"/>
            <a:lstStyle/>
            <a:p>
              <a:pPr algn="ctr">
                <a:lnSpc>
                  <a:spcPct val="110000"/>
                </a:lnSpc>
                <a:spcBef>
                  <a:spcPts val="600"/>
                </a:spcBef>
              </a:pPr>
              <a:r>
                <a:rPr kumimoji="0" lang="en-US" altLang="ko-KR" sz="1200" kern="0" dirty="0" err="1">
                  <a:solidFill>
                    <a:prstClr val="black"/>
                  </a:solidFill>
                  <a:latin typeface="Tahoma" panose="020B0604030504040204" pitchFamily="34" charset="0"/>
                  <a:ea typeface="맑은 고딕"/>
                  <a:cs typeface="Tahoma" panose="020B0604030504040204" pitchFamily="34" charset="0"/>
                </a:rPr>
                <a:t>Interpre</a:t>
              </a:r>
              <a:r>
                <a:rPr kumimoji="0" lang="en-US" altLang="ko-KR" sz="1200" kern="0" dirty="0">
                  <a:solidFill>
                    <a:prstClr val="black"/>
                  </a:solidFill>
                  <a:latin typeface="Tahoma" panose="020B0604030504040204" pitchFamily="34" charset="0"/>
                  <a:ea typeface="맑은 고딕"/>
                  <a:cs typeface="Tahoma" panose="020B0604030504040204" pitchFamily="34" charset="0"/>
                </a:rPr>
                <a:t>-</a:t>
              </a:r>
              <a:br>
                <a:rPr kumimoji="0" lang="en-US" altLang="ko-KR" sz="1200" kern="0" dirty="0">
                  <a:solidFill>
                    <a:prstClr val="black"/>
                  </a:solidFill>
                  <a:latin typeface="Tahoma" panose="020B0604030504040204" pitchFamily="34" charset="0"/>
                  <a:ea typeface="맑은 고딕"/>
                  <a:cs typeface="Tahoma" panose="020B0604030504040204" pitchFamily="34" charset="0"/>
                </a:rPr>
              </a:br>
              <a:r>
                <a:rPr kumimoji="0" lang="en-US" altLang="ko-KR" sz="1200" kern="0" dirty="0" err="1">
                  <a:solidFill>
                    <a:prstClr val="black"/>
                  </a:solidFill>
                  <a:latin typeface="Tahoma" panose="020B0604030504040204" pitchFamily="34" charset="0"/>
                  <a:ea typeface="맑은 고딕"/>
                  <a:cs typeface="Tahoma" panose="020B0604030504040204" pitchFamily="34" charset="0"/>
                </a:rPr>
                <a:t>tation</a:t>
              </a:r>
              <a:endParaRPr kumimoji="0" lang="ko-KR" altLang="en-US" sz="1200" kern="0" dirty="0">
                <a:solidFill>
                  <a:prstClr val="black"/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E78A3424-B696-3748-9DAB-67E9356BE435}"/>
                </a:ext>
              </a:extLst>
            </p:cNvPr>
            <p:cNvSpPr txBox="1"/>
            <p:nvPr/>
          </p:nvSpPr>
          <p:spPr>
            <a:xfrm>
              <a:off x="1475066" y="3230884"/>
              <a:ext cx="3765966" cy="10543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lnSpc>
                  <a:spcPct val="110000"/>
                </a:lnSpc>
                <a:spcBef>
                  <a:spcPts val="400"/>
                </a:spcBef>
                <a:buFont typeface="Wingdings" panose="05000000000000000000" pitchFamily="2" charset="2"/>
                <a:buChar char="§"/>
              </a:pPr>
              <a:r>
                <a:rPr lang="en-US" altLang="ko-KR" sz="1300" dirty="0">
                  <a:solidFill>
                    <a:srgbClr val="0000CC"/>
                  </a:solidFill>
                  <a:latin typeface="Tahoma" panose="020B0604030504040204" pitchFamily="34" charset="0"/>
                  <a:ea typeface="맑은 고딕"/>
                  <a:cs typeface="Tahoma" panose="020B0604030504040204" pitchFamily="34" charset="0"/>
                </a:rPr>
                <a:t>Meaning</a:t>
              </a:r>
              <a:r>
                <a:rPr lang="en-US" altLang="ko-KR" sz="130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US" altLang="ko-KR" sz="1300" b="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of data ? (all fields)</a:t>
              </a:r>
            </a:p>
            <a:p>
              <a:pPr marL="171450" indent="-171450">
                <a:lnSpc>
                  <a:spcPct val="110000"/>
                </a:lnSpc>
                <a:spcBef>
                  <a:spcPts val="400"/>
                </a:spcBef>
                <a:buFont typeface="Wingdings" panose="05000000000000000000" pitchFamily="2" charset="2"/>
                <a:buChar char="§"/>
              </a:pPr>
              <a:r>
                <a:rPr lang="en-US" altLang="ko-KR" sz="1300" dirty="0">
                  <a:solidFill>
                    <a:srgbClr val="0000CC"/>
                  </a:solidFill>
                  <a:latin typeface="Tahoma" panose="020B0604030504040204" pitchFamily="34" charset="0"/>
                  <a:ea typeface="맑은 고딕"/>
                  <a:cs typeface="Tahoma" panose="020B0604030504040204" pitchFamily="34" charset="0"/>
                </a:rPr>
                <a:t>Understand</a:t>
              </a:r>
              <a:r>
                <a:rPr lang="en-US" altLang="ko-KR" sz="1300" b="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overall modeling process ?</a:t>
              </a:r>
              <a:br>
                <a:rPr lang="en-US" altLang="ko-KR" sz="1300" b="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</a:br>
              <a:r>
                <a:rPr lang="en-US" altLang="ko-KR" sz="1300" b="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(EDA ~ Modeling, steps/meaning/result)</a:t>
              </a:r>
            </a:p>
            <a:p>
              <a:pPr marL="171450" indent="-171450">
                <a:lnSpc>
                  <a:spcPct val="110000"/>
                </a:lnSpc>
                <a:spcBef>
                  <a:spcPts val="400"/>
                </a:spcBef>
                <a:buFont typeface="Wingdings" panose="05000000000000000000" pitchFamily="2" charset="2"/>
                <a:buChar char="§"/>
              </a:pPr>
              <a:r>
                <a:rPr lang="en-US" altLang="ko-KR" sz="1300" b="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Output </a:t>
              </a:r>
              <a:r>
                <a:rPr lang="en-US" altLang="ko-KR" sz="1300" dirty="0">
                  <a:solidFill>
                    <a:srgbClr val="0000CC"/>
                  </a:solidFill>
                  <a:latin typeface="Tahoma" panose="020B0604030504040204" pitchFamily="34" charset="0"/>
                  <a:ea typeface="맑은 고딕"/>
                  <a:cs typeface="Tahoma" panose="020B0604030504040204" pitchFamily="34" charset="0"/>
                </a:rPr>
                <a:t>interpretation</a:t>
              </a:r>
              <a:r>
                <a:rPr lang="en-US" altLang="ko-KR" sz="130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US" altLang="ko-KR" sz="1300" b="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?</a:t>
              </a:r>
              <a:r>
                <a:rPr lang="en-US" altLang="ko-KR" sz="130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US" altLang="ko-KR" sz="1300" b="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 </a:t>
              </a:r>
            </a:p>
          </p:txBody>
        </p:sp>
        <p:cxnSp>
          <p:nvCxnSpPr>
            <p:cNvPr id="61" name="꺾인 연결선[E] 60">
              <a:extLst>
                <a:ext uri="{FF2B5EF4-FFF2-40B4-BE49-F238E27FC236}">
                  <a16:creationId xmlns:a16="http://schemas.microsoft.com/office/drawing/2014/main" id="{8C52A65C-8D9A-A24E-B289-EB80DE45D6A4}"/>
                </a:ext>
              </a:extLst>
            </p:cNvPr>
            <p:cNvCxnSpPr>
              <a:stCxn id="19" idx="2"/>
              <a:endCxn id="18" idx="2"/>
            </p:cNvCxnSpPr>
            <p:nvPr/>
          </p:nvCxnSpPr>
          <p:spPr>
            <a:xfrm rot="5400000">
              <a:off x="3497470" y="5210016"/>
              <a:ext cx="12700" cy="1546833"/>
            </a:xfrm>
            <a:prstGeom prst="bentConnector3">
              <a:avLst>
                <a:gd name="adj1" fmla="val 1800000"/>
              </a:avLst>
            </a:prstGeom>
            <a:noFill/>
            <a:ln w="12700">
              <a:solidFill>
                <a:sysClr val="windowText" lastClr="000000"/>
              </a:solidFill>
              <a:prstDash val="dash"/>
              <a:round/>
              <a:headEnd type="none" w="med" len="med"/>
              <a:tailEnd type="stealth"/>
            </a:ln>
          </p:spPr>
        </p:cxnSp>
        <p:cxnSp>
          <p:nvCxnSpPr>
            <p:cNvPr id="62" name="꺾인 연결선[E] 61">
              <a:extLst>
                <a:ext uri="{FF2B5EF4-FFF2-40B4-BE49-F238E27FC236}">
                  <a16:creationId xmlns:a16="http://schemas.microsoft.com/office/drawing/2014/main" id="{FA9E4EDA-A587-174C-8566-CB716103A5A4}"/>
                </a:ext>
              </a:extLst>
            </p:cNvPr>
            <p:cNvCxnSpPr>
              <a:cxnSpLocks/>
              <a:stCxn id="19" idx="2"/>
              <a:endCxn id="17" idx="2"/>
            </p:cNvCxnSpPr>
            <p:nvPr/>
          </p:nvCxnSpPr>
          <p:spPr>
            <a:xfrm rot="5400000">
              <a:off x="2733923" y="4446469"/>
              <a:ext cx="12700" cy="3073926"/>
            </a:xfrm>
            <a:prstGeom prst="bentConnector3">
              <a:avLst>
                <a:gd name="adj1" fmla="val 1800000"/>
              </a:avLst>
            </a:prstGeom>
            <a:noFill/>
            <a:ln w="12700">
              <a:solidFill>
                <a:sysClr val="windowText" lastClr="000000"/>
              </a:solidFill>
              <a:prstDash val="dash"/>
              <a:round/>
              <a:headEnd type="none" w="med" len="med"/>
              <a:tailEnd type="stealth"/>
            </a:ln>
          </p:spPr>
        </p:cxnSp>
      </p:grpSp>
      <p:sp>
        <p:nvSpPr>
          <p:cNvPr id="93" name="TextBox 92">
            <a:extLst>
              <a:ext uri="{FF2B5EF4-FFF2-40B4-BE49-F238E27FC236}">
                <a16:creationId xmlns:a16="http://schemas.microsoft.com/office/drawing/2014/main" id="{97824495-71F4-F44F-9067-325FB883ADE6}"/>
              </a:ext>
            </a:extLst>
          </p:cNvPr>
          <p:cNvSpPr txBox="1"/>
          <p:nvPr/>
        </p:nvSpPr>
        <p:spPr>
          <a:xfrm>
            <a:off x="164468" y="6525344"/>
            <a:ext cx="3023013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fontAlgn="ctr"/>
            <a:r>
              <a:rPr kumimoji="1" lang="en-US" altLang="ko-KR" sz="1000" b="0" dirty="0">
                <a:latin typeface="+mn-ea"/>
                <a:ea typeface="+mn-ea"/>
              </a:rPr>
              <a:t>1) </a:t>
            </a:r>
            <a:r>
              <a:rPr lang="en-US" altLang="ko-KR" sz="1000" b="0" dirty="0">
                <a:latin typeface="+mn-ea"/>
                <a:ea typeface="+mn-ea"/>
              </a:rPr>
              <a:t>Including dummy </a:t>
            </a:r>
            <a:r>
              <a:rPr lang="en-US" altLang="ko-KR" sz="1000" b="0" dirty="0" err="1">
                <a:latin typeface="+mn-ea"/>
                <a:ea typeface="+mn-ea"/>
              </a:rPr>
              <a:t>variabels</a:t>
            </a:r>
            <a:r>
              <a:rPr lang="en-US" altLang="ko-KR" sz="1000" b="0" dirty="0">
                <a:latin typeface="+mn-ea"/>
                <a:ea typeface="+mn-ea"/>
              </a:rPr>
              <a:t> </a:t>
            </a:r>
            <a:r>
              <a:rPr kumimoji="1" lang="en-US" altLang="ko-KR" sz="1000" b="0" dirty="0">
                <a:latin typeface="+mn-ea"/>
                <a:ea typeface="+mn-ea"/>
              </a:rPr>
              <a:t> </a:t>
            </a:r>
            <a:endParaRPr kumimoji="1" lang="ko-KR" altLang="en-US" sz="1000" b="0" dirty="0">
              <a:latin typeface="+mn-ea"/>
              <a:ea typeface="+mn-ea"/>
            </a:endParaRPr>
          </a:p>
        </p:txBody>
      </p:sp>
      <p:grpSp>
        <p:nvGrpSpPr>
          <p:cNvPr id="110" name="그룹 109">
            <a:extLst>
              <a:ext uri="{FF2B5EF4-FFF2-40B4-BE49-F238E27FC236}">
                <a16:creationId xmlns:a16="http://schemas.microsoft.com/office/drawing/2014/main" id="{C9A1C387-C796-5C4A-B663-9E9EE227D8C8}"/>
              </a:ext>
            </a:extLst>
          </p:cNvPr>
          <p:cNvGrpSpPr/>
          <p:nvPr/>
        </p:nvGrpSpPr>
        <p:grpSpPr>
          <a:xfrm>
            <a:off x="5407328" y="1376772"/>
            <a:ext cx="4246812" cy="4880721"/>
            <a:chOff x="5407328" y="1376772"/>
            <a:chExt cx="4246812" cy="4880721"/>
          </a:xfrm>
        </p:grpSpPr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93ED9BC9-09EE-4A4B-B1FF-F6881B0C3770}"/>
                </a:ext>
              </a:extLst>
            </p:cNvPr>
            <p:cNvGrpSpPr/>
            <p:nvPr/>
          </p:nvGrpSpPr>
          <p:grpSpPr>
            <a:xfrm>
              <a:off x="5437061" y="1376772"/>
              <a:ext cx="4177698" cy="329164"/>
              <a:chOff x="209097" y="1001382"/>
              <a:chExt cx="4713588" cy="329164"/>
            </a:xfrm>
          </p:grpSpPr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CBBDA924-F8A4-0241-85A6-17C62062384B}"/>
                  </a:ext>
                </a:extLst>
              </p:cNvPr>
              <p:cNvSpPr txBox="1"/>
              <p:nvPr/>
            </p:nvSpPr>
            <p:spPr>
              <a:xfrm>
                <a:off x="344781" y="1001382"/>
                <a:ext cx="4443764" cy="302263"/>
              </a:xfrm>
              <a:prstGeom prst="rect">
                <a:avLst/>
              </a:prstGeom>
              <a:noFill/>
              <a:ln w="6350" cap="flat">
                <a:noFill/>
                <a:miter lim="800000"/>
              </a:ln>
            </p:spPr>
            <p:txBody>
              <a:bodyPr wrap="square" lIns="0" tIns="46800" rIns="0" bIns="46800" rtlCol="0" anchor="b" anchorCtr="0">
                <a:spAutoFit/>
              </a:bodyPr>
              <a:lstStyle/>
              <a:p>
                <a:pPr algn="ctr" latinLnBrk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9B1717"/>
                  </a:buClr>
                  <a:defRPr/>
                </a:pPr>
                <a:r>
                  <a:rPr kumimoji="0" lang="en-US" altLang="ko-KR" sz="1500" kern="0" dirty="0">
                    <a:solidFill>
                      <a:prstClr val="black"/>
                    </a:solidFill>
                    <a:latin typeface="Tahoma" panose="020B0604030504040204" pitchFamily="34" charset="0"/>
                    <a:ea typeface="맑은 고딕" panose="020B0503020000020004" pitchFamily="50" charset="-127"/>
                    <a:cs typeface="Tahoma" panose="020B0604030504040204" pitchFamily="34" charset="0"/>
                  </a:rPr>
                  <a:t>Overall Process &amp; Result </a:t>
                </a:r>
                <a:endParaRPr kumimoji="0" lang="en-US" altLang="ko-KR" sz="1500" kern="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cxnSp>
            <p:nvCxnSpPr>
              <p:cNvPr id="13" name="직선 연결선 26">
                <a:extLst>
                  <a:ext uri="{FF2B5EF4-FFF2-40B4-BE49-F238E27FC236}">
                    <a16:creationId xmlns:a16="http://schemas.microsoft.com/office/drawing/2014/main" id="{F7D142C0-AFA8-8B48-AADD-2887DEB9867D}"/>
                  </a:ext>
                </a:extLst>
              </p:cNvPr>
              <p:cNvCxnSpPr/>
              <p:nvPr/>
            </p:nvCxnSpPr>
            <p:spPr>
              <a:xfrm>
                <a:off x="209097" y="1330546"/>
                <a:ext cx="4713588" cy="0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</p:cxnSp>
        </p:grp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4D1C88AA-F66B-6B4B-B00E-0E673B4689C1}"/>
                </a:ext>
              </a:extLst>
            </p:cNvPr>
            <p:cNvSpPr txBox="1"/>
            <p:nvPr/>
          </p:nvSpPr>
          <p:spPr>
            <a:xfrm>
              <a:off x="5572388" y="1909546"/>
              <a:ext cx="748764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0" i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Ideation</a:t>
              </a:r>
              <a:endParaRPr lang="ko-KR" altLang="en-US" sz="1200" b="0" i="1" dirty="0">
                <a:latin typeface="Tahoma" panose="020B0604030504040204" pitchFamily="34" charset="0"/>
                <a:ea typeface="+mn-ea"/>
                <a:cs typeface="Tahoma" panose="020B0604030504040204" pitchFamily="34" charset="0"/>
              </a:endParaRPr>
            </a:p>
          </p:txBody>
        </p:sp>
        <p:sp>
          <p:nvSpPr>
            <p:cNvPr id="9" name="아래쪽 화살표[D] 8">
              <a:extLst>
                <a:ext uri="{FF2B5EF4-FFF2-40B4-BE49-F238E27FC236}">
                  <a16:creationId xmlns:a16="http://schemas.microsoft.com/office/drawing/2014/main" id="{8D3FD988-4040-914E-B540-903462852120}"/>
                </a:ext>
              </a:extLst>
            </p:cNvPr>
            <p:cNvSpPr/>
            <p:nvPr/>
          </p:nvSpPr>
          <p:spPr bwMode="auto">
            <a:xfrm>
              <a:off x="6285150" y="3545950"/>
              <a:ext cx="2481980" cy="368787"/>
            </a:xfrm>
            <a:prstGeom prst="downArrow">
              <a:avLst>
                <a:gd name="adj1" fmla="val 65326"/>
                <a:gd name="adj2" fmla="val 34859"/>
              </a:avLst>
            </a:prstGeom>
            <a:gradFill flip="none" rotWithShape="1">
              <a:gsLst>
                <a:gs pos="0">
                  <a:schemeClr val="bg1"/>
                </a:gs>
                <a:gs pos="52000">
                  <a:schemeClr val="accent1">
                    <a:lumMod val="40000"/>
                    <a:lumOff val="60000"/>
                  </a:schemeClr>
                </a:gs>
                <a:gs pos="98000">
                  <a:schemeClr val="tx2">
                    <a:lumMod val="40000"/>
                    <a:lumOff val="60000"/>
                  </a:schemeClr>
                </a:gs>
              </a:gsLst>
              <a:lin ang="5400000" scaled="1"/>
              <a:tileRect/>
            </a:gradFill>
            <a:ln w="6350">
              <a:noFill/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endParaRPr kumimoji="0" lang="ko-KR" altLang="en-US" sz="100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83" name="타원 82">
              <a:extLst>
                <a:ext uri="{FF2B5EF4-FFF2-40B4-BE49-F238E27FC236}">
                  <a16:creationId xmlns:a16="http://schemas.microsoft.com/office/drawing/2014/main" id="{B83D1095-D768-CE4A-AF0F-F9A60272EDCE}"/>
                </a:ext>
              </a:extLst>
            </p:cNvPr>
            <p:cNvSpPr/>
            <p:nvPr/>
          </p:nvSpPr>
          <p:spPr bwMode="auto">
            <a:xfrm rot="173371">
              <a:off x="5483541" y="2033952"/>
              <a:ext cx="4054665" cy="1121330"/>
            </a:xfrm>
            <a:prstGeom prst="ellipse">
              <a:avLst/>
            </a:prstGeom>
            <a:gradFill rotWithShape="1">
              <a:gsLst>
                <a:gs pos="0">
                  <a:schemeClr val="bg1">
                    <a:lumMod val="65000"/>
                    <a:alpha val="69000"/>
                  </a:schemeClr>
                </a:gs>
                <a:gs pos="50000">
                  <a:schemeClr val="bg1">
                    <a:alpha val="55000"/>
                  </a:schemeClr>
                </a:gs>
                <a:gs pos="100000">
                  <a:schemeClr val="bg1">
                    <a:lumMod val="65000"/>
                    <a:alpha val="70000"/>
                  </a:schemeClr>
                </a:gs>
              </a:gsLst>
              <a:lin ang="0" scaled="1"/>
            </a:gradFill>
            <a:ln w="3175">
              <a:noFill/>
              <a:prstDash val="dash"/>
              <a:round/>
              <a:headEnd/>
              <a:tailEnd/>
            </a:ln>
            <a:effectLst/>
            <a:scene3d>
              <a:camera prst="orthographicFront">
                <a:rot lat="0" lon="0" rev="420000"/>
              </a:camera>
              <a:lightRig rig="morning" dir="t">
                <a:rot lat="0" lon="0" rev="0"/>
              </a:lightRig>
            </a:scene3d>
            <a:sp3d extrusionH="76200" contourW="12700" prstMaterial="flat">
              <a:extrusionClr>
                <a:schemeClr val="bg1"/>
              </a:extrusionClr>
              <a:contourClr>
                <a:schemeClr val="bg1"/>
              </a:contourClr>
            </a:sp3d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endParaRPr kumimoji="0" lang="ko-KR" altLang="en-US" sz="100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78" name="갈매기형 수장[C] 77">
              <a:extLst>
                <a:ext uri="{FF2B5EF4-FFF2-40B4-BE49-F238E27FC236}">
                  <a16:creationId xmlns:a16="http://schemas.microsoft.com/office/drawing/2014/main" id="{61E100C7-EA3B-2E48-819D-C0F894DC4958}"/>
                </a:ext>
              </a:extLst>
            </p:cNvPr>
            <p:cNvSpPr/>
            <p:nvPr/>
          </p:nvSpPr>
          <p:spPr bwMode="auto">
            <a:xfrm>
              <a:off x="6347405" y="2320436"/>
              <a:ext cx="212119" cy="420130"/>
            </a:xfrm>
            <a:prstGeom prst="chevron">
              <a:avLst>
                <a:gd name="adj" fmla="val 42038"/>
              </a:avLst>
            </a:prstGeom>
            <a:solidFill>
              <a:schemeClr val="bg1">
                <a:lumMod val="50000"/>
              </a:schemeClr>
            </a:solidFill>
            <a:ln w="6350">
              <a:noFill/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endParaRPr kumimoji="0" lang="ko-KR" altLang="en-US" sz="100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81" name="갈매기형 수장[C] 80">
              <a:extLst>
                <a:ext uri="{FF2B5EF4-FFF2-40B4-BE49-F238E27FC236}">
                  <a16:creationId xmlns:a16="http://schemas.microsoft.com/office/drawing/2014/main" id="{DB6F4CB0-4008-0D4B-ACB7-7D2B9A442A79}"/>
                </a:ext>
              </a:extLst>
            </p:cNvPr>
            <p:cNvSpPr/>
            <p:nvPr/>
          </p:nvSpPr>
          <p:spPr bwMode="auto">
            <a:xfrm>
              <a:off x="7397145" y="2320436"/>
              <a:ext cx="212119" cy="420130"/>
            </a:xfrm>
            <a:prstGeom prst="chevron">
              <a:avLst>
                <a:gd name="adj" fmla="val 42038"/>
              </a:avLst>
            </a:prstGeom>
            <a:solidFill>
              <a:schemeClr val="bg1">
                <a:lumMod val="50000"/>
              </a:schemeClr>
            </a:solidFill>
            <a:ln w="6350">
              <a:noFill/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endParaRPr kumimoji="0" lang="ko-KR" altLang="en-US" sz="100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82" name="갈매기형 수장[C] 81">
              <a:extLst>
                <a:ext uri="{FF2B5EF4-FFF2-40B4-BE49-F238E27FC236}">
                  <a16:creationId xmlns:a16="http://schemas.microsoft.com/office/drawing/2014/main" id="{00FBEE76-5BFB-DB48-BA26-75AD614C10E8}"/>
                </a:ext>
              </a:extLst>
            </p:cNvPr>
            <p:cNvSpPr/>
            <p:nvPr/>
          </p:nvSpPr>
          <p:spPr bwMode="auto">
            <a:xfrm>
              <a:off x="8415452" y="2314887"/>
              <a:ext cx="212119" cy="420130"/>
            </a:xfrm>
            <a:prstGeom prst="chevron">
              <a:avLst>
                <a:gd name="adj" fmla="val 42038"/>
              </a:avLst>
            </a:prstGeom>
            <a:solidFill>
              <a:schemeClr val="bg1">
                <a:lumMod val="50000"/>
              </a:schemeClr>
            </a:solidFill>
            <a:ln w="6350">
              <a:noFill/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endParaRPr kumimoji="0" lang="ko-KR" altLang="en-US" sz="100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pic>
          <p:nvPicPr>
            <p:cNvPr id="38" name="그림 37">
              <a:extLst>
                <a:ext uri="{FF2B5EF4-FFF2-40B4-BE49-F238E27FC236}">
                  <a16:creationId xmlns:a16="http://schemas.microsoft.com/office/drawing/2014/main" id="{69A57AB5-D91F-1148-9701-9D1D347EBFB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5650265" y="2306607"/>
              <a:ext cx="536350" cy="679908"/>
            </a:xfrm>
            <a:prstGeom prst="rect">
              <a:avLst/>
            </a:prstGeom>
          </p:spPr>
        </p:pic>
        <p:pic>
          <p:nvPicPr>
            <p:cNvPr id="39" name="그림 38">
              <a:extLst>
                <a:ext uri="{FF2B5EF4-FFF2-40B4-BE49-F238E27FC236}">
                  <a16:creationId xmlns:a16="http://schemas.microsoft.com/office/drawing/2014/main" id="{0F71F7AD-4881-2F41-901D-1805A191472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6624711" y="2131537"/>
              <a:ext cx="755126" cy="710933"/>
            </a:xfrm>
            <a:prstGeom prst="rect">
              <a:avLst/>
            </a:prstGeom>
          </p:spPr>
        </p:pic>
        <p:pic>
          <p:nvPicPr>
            <p:cNvPr id="40" name="그림 39">
              <a:extLst>
                <a:ext uri="{FF2B5EF4-FFF2-40B4-BE49-F238E27FC236}">
                  <a16:creationId xmlns:a16="http://schemas.microsoft.com/office/drawing/2014/main" id="{216E003D-11B5-954C-B3EB-8976CE706D8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EFEFE"/>
                </a:clrFrom>
                <a:clrTo>
                  <a:srgbClr val="FEFEFE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647946" y="2269799"/>
              <a:ext cx="692793" cy="541416"/>
            </a:xfrm>
            <a:prstGeom prst="rect">
              <a:avLst/>
            </a:prstGeom>
          </p:spPr>
        </p:pic>
        <p:pic>
          <p:nvPicPr>
            <p:cNvPr id="41" name="그림 40">
              <a:extLst>
                <a:ext uri="{FF2B5EF4-FFF2-40B4-BE49-F238E27FC236}">
                  <a16:creationId xmlns:a16="http://schemas.microsoft.com/office/drawing/2014/main" id="{3B5B6759-8B3B-BC4F-99BF-ACBF9984D57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8724705" y="2213333"/>
              <a:ext cx="692793" cy="527233"/>
            </a:xfrm>
            <a:prstGeom prst="rect">
              <a:avLst/>
            </a:prstGeom>
          </p:spPr>
        </p:pic>
        <p:sp>
          <p:nvSpPr>
            <p:cNvPr id="2" name="모서리가 둥근 직사각형 1">
              <a:extLst>
                <a:ext uri="{FF2B5EF4-FFF2-40B4-BE49-F238E27FC236}">
                  <a16:creationId xmlns:a16="http://schemas.microsoft.com/office/drawing/2014/main" id="{7D5592D2-CF3D-C947-A8A2-9624C7A77C25}"/>
                </a:ext>
              </a:extLst>
            </p:cNvPr>
            <p:cNvSpPr/>
            <p:nvPr/>
          </p:nvSpPr>
          <p:spPr bwMode="auto">
            <a:xfrm>
              <a:off x="5830360" y="2996952"/>
              <a:ext cx="3551132" cy="419377"/>
            </a:xfrm>
            <a:prstGeom prst="roundRect">
              <a:avLst>
                <a:gd name="adj" fmla="val 8384"/>
              </a:avLst>
            </a:prstGeom>
            <a:solidFill>
              <a:schemeClr val="bg1"/>
            </a:solidFill>
            <a:ln w="6350">
              <a:solidFill>
                <a:srgbClr val="969696"/>
              </a:solidFill>
              <a:round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105000"/>
                </a:lnSpc>
              </a:pPr>
              <a:r>
                <a:rPr kumimoji="0" lang="en-US" altLang="ko-KR" sz="1300" kern="0" dirty="0">
                  <a:solidFill>
                    <a:srgbClr val="000000"/>
                  </a:solidFill>
                  <a:latin typeface="+mn-ea"/>
                  <a:ea typeface="+mn-ea"/>
                </a:rPr>
                <a:t>Redundant run between members</a:t>
              </a:r>
            </a:p>
            <a:p>
              <a:pPr algn="ctr">
                <a:lnSpc>
                  <a:spcPct val="105000"/>
                </a:lnSpc>
              </a:pPr>
              <a:r>
                <a:rPr kumimoji="0" lang="en-US" altLang="ko-KR" sz="1100" b="0" i="1" kern="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  <a:ea typeface="+mn-ea"/>
                </a:rPr>
                <a:t>(Knowledge acquisition</a:t>
              </a:r>
              <a:r>
                <a:rPr kumimoji="0" lang="ko-KR" altLang="en-US" sz="1100" b="0" i="1" kern="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  <a:ea typeface="+mn-ea"/>
                </a:rPr>
                <a:t> </a:t>
              </a:r>
              <a:r>
                <a:rPr kumimoji="0" lang="en-US" altLang="ko-KR" sz="1100" b="0" i="1" kern="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  <a:ea typeface="+mn-ea"/>
                </a:rPr>
                <a:t>&amp;</a:t>
              </a:r>
              <a:r>
                <a:rPr kumimoji="0" lang="ko-KR" altLang="en-US" sz="1100" b="0" i="1" kern="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  <a:ea typeface="+mn-ea"/>
                </a:rPr>
                <a:t> </a:t>
              </a:r>
              <a:r>
                <a:rPr kumimoji="0" lang="en-US" altLang="ko-KR" sz="1100" b="0" i="1" kern="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  <a:ea typeface="+mn-ea"/>
                </a:rPr>
                <a:t>Cross validation)</a:t>
              </a:r>
              <a:endParaRPr kumimoji="0" lang="ko-KR" altLang="en-US" sz="1100" b="0" i="1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6C90DF92-34ED-2C41-BB5A-0931805024EB}"/>
                </a:ext>
              </a:extLst>
            </p:cNvPr>
            <p:cNvSpPr txBox="1"/>
            <p:nvPr/>
          </p:nvSpPr>
          <p:spPr>
            <a:xfrm>
              <a:off x="6744964" y="3523995"/>
              <a:ext cx="1628416" cy="2843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300" b="0" i="1" dirty="0">
                  <a:latin typeface="Tahoma" panose="020B0604030504040204" pitchFamily="34" charset="0"/>
                  <a:ea typeface="+mn-ea"/>
                  <a:cs typeface="Tahoma" panose="020B0604030504040204" pitchFamily="34" charset="0"/>
                </a:rPr>
                <a:t>Final Result</a:t>
              </a:r>
              <a:endParaRPr lang="ko-KR" altLang="en-US" sz="1300" b="0" i="1" dirty="0">
                <a:latin typeface="Tahoma" panose="020B0604030504040204" pitchFamily="34" charset="0"/>
                <a:ea typeface="+mn-ea"/>
                <a:cs typeface="Tahoma" panose="020B0604030504040204" pitchFamily="34" charset="0"/>
              </a:endParaRPr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CCFE588F-7F10-214E-8E7D-9B8B16702974}"/>
                </a:ext>
              </a:extLst>
            </p:cNvPr>
            <p:cNvSpPr/>
            <p:nvPr/>
          </p:nvSpPr>
          <p:spPr bwMode="auto">
            <a:xfrm>
              <a:off x="5407328" y="3962092"/>
              <a:ext cx="4246812" cy="229540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  <a:prstDash val="solid"/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endParaRPr kumimoji="0" lang="ko-KR" altLang="en-US" sz="1000" kern="0" dirty="0">
                <a:solidFill>
                  <a:srgbClr val="000000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B3E860CD-B1CF-114C-BB7A-C5F7C33ED8EF}"/>
                </a:ext>
              </a:extLst>
            </p:cNvPr>
            <p:cNvSpPr txBox="1"/>
            <p:nvPr/>
          </p:nvSpPr>
          <p:spPr>
            <a:xfrm>
              <a:off x="5547694" y="4070874"/>
              <a:ext cx="3618376" cy="29238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206375" indent="-206375">
                <a:buFont typeface="Wingdings" panose="05000000000000000000" pitchFamily="2" charset="2"/>
                <a:buChar char="ü"/>
              </a:pPr>
              <a:r>
                <a:rPr lang="en-US" altLang="ko-KR" sz="1300" dirty="0">
                  <a:latin typeface="Tahoma" panose="020B0604030504040204" pitchFamily="34" charset="0"/>
                  <a:ea typeface="+mn-ea"/>
                  <a:cs typeface="Tahoma" panose="020B0604030504040204" pitchFamily="34" charset="0"/>
                </a:rPr>
                <a:t>Steps and Result </a:t>
              </a:r>
              <a:endParaRPr lang="ko-KR" altLang="en-US" sz="1300" dirty="0">
                <a:latin typeface="Tahoma" panose="020B0604030504040204" pitchFamily="34" charset="0"/>
                <a:ea typeface="+mn-ea"/>
                <a:cs typeface="Tahoma" panose="020B0604030504040204" pitchFamily="34" charset="0"/>
              </a:endParaRP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1E919B8A-A52D-A64C-8CA4-8D2A9ED634FF}"/>
                </a:ext>
              </a:extLst>
            </p:cNvPr>
            <p:cNvSpPr/>
            <p:nvPr/>
          </p:nvSpPr>
          <p:spPr bwMode="auto">
            <a:xfrm>
              <a:off x="5603933" y="4577426"/>
              <a:ext cx="850991" cy="1547213"/>
            </a:xfrm>
            <a:prstGeom prst="rect">
              <a:avLst/>
            </a:prstGeom>
            <a:gradFill rotWithShape="1">
              <a:gsLst>
                <a:gs pos="0">
                  <a:srgbClr val="EAEAEA"/>
                </a:gs>
                <a:gs pos="50000">
                  <a:srgbClr val="EAEAEA">
                    <a:gamma/>
                    <a:tint val="54118"/>
                    <a:invGamma/>
                  </a:srgbClr>
                </a:gs>
                <a:gs pos="100000">
                  <a:srgbClr val="EAEAEA"/>
                </a:gs>
              </a:gsLst>
              <a:lin ang="0" scaled="1"/>
            </a:gradFill>
            <a:ln w="6350">
              <a:solidFill>
                <a:srgbClr val="969696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endParaRPr kumimoji="0" lang="ko-KR" altLang="en-US" sz="100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23" name="모서리가 둥근 직사각형 22">
              <a:extLst>
                <a:ext uri="{FF2B5EF4-FFF2-40B4-BE49-F238E27FC236}">
                  <a16:creationId xmlns:a16="http://schemas.microsoft.com/office/drawing/2014/main" id="{27B4B3C0-39EC-5A42-A6A0-3C247FFABED6}"/>
                </a:ext>
              </a:extLst>
            </p:cNvPr>
            <p:cNvSpPr/>
            <p:nvPr/>
          </p:nvSpPr>
          <p:spPr bwMode="auto">
            <a:xfrm>
              <a:off x="5690795" y="4445531"/>
              <a:ext cx="692067" cy="281240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ln w="6350">
              <a:noFill/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r>
                <a:rPr kumimoji="0" lang="en-US" altLang="ko-KR" sz="1100" b="0" kern="0" dirty="0">
                  <a:solidFill>
                    <a:srgbClr val="0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Initial</a:t>
              </a:r>
              <a:endParaRPr kumimoji="0" lang="ko-KR" altLang="en-US" sz="1100" b="0" kern="0" dirty="0">
                <a:solidFill>
                  <a:srgbClr val="000000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endParaRPr>
            </a:p>
          </p:txBody>
        </p:sp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2E5AB4B1-D952-464E-9D2F-3C7ACD26E7AF}"/>
                </a:ext>
              </a:extLst>
            </p:cNvPr>
            <p:cNvSpPr/>
            <p:nvPr/>
          </p:nvSpPr>
          <p:spPr bwMode="auto">
            <a:xfrm>
              <a:off x="6588682" y="4577426"/>
              <a:ext cx="850991" cy="1547213"/>
            </a:xfrm>
            <a:prstGeom prst="rect">
              <a:avLst/>
            </a:prstGeom>
            <a:gradFill rotWithShape="1">
              <a:gsLst>
                <a:gs pos="0">
                  <a:srgbClr val="EAEAEA"/>
                </a:gs>
                <a:gs pos="50000">
                  <a:srgbClr val="EAEAEA">
                    <a:gamma/>
                    <a:tint val="54118"/>
                    <a:invGamma/>
                  </a:srgbClr>
                </a:gs>
                <a:gs pos="100000">
                  <a:srgbClr val="EAEAEA"/>
                </a:gs>
              </a:gsLst>
              <a:lin ang="0" scaled="1"/>
            </a:gradFill>
            <a:ln w="6350">
              <a:solidFill>
                <a:srgbClr val="969696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endParaRPr kumimoji="0" lang="ko-KR" altLang="en-US" sz="100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57" name="모서리가 둥근 직사각형 56">
              <a:extLst>
                <a:ext uri="{FF2B5EF4-FFF2-40B4-BE49-F238E27FC236}">
                  <a16:creationId xmlns:a16="http://schemas.microsoft.com/office/drawing/2014/main" id="{0B07EC7C-0EE3-A54F-A670-1B1C7C374B43}"/>
                </a:ext>
              </a:extLst>
            </p:cNvPr>
            <p:cNvSpPr/>
            <p:nvPr/>
          </p:nvSpPr>
          <p:spPr bwMode="auto">
            <a:xfrm>
              <a:off x="6675544" y="4445531"/>
              <a:ext cx="692067" cy="281240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ln w="6350">
              <a:noFill/>
              <a:round/>
              <a:headEnd/>
              <a:tailEnd/>
            </a:ln>
            <a:effectLst/>
          </p:spPr>
          <p:txBody>
            <a:bodyPr wrap="non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r>
                <a:rPr kumimoji="0" lang="en-US" altLang="ko-KR" sz="1100" b="0" kern="0" dirty="0">
                  <a:solidFill>
                    <a:srgbClr val="0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Selection</a:t>
              </a:r>
              <a:endParaRPr kumimoji="0" lang="ko-KR" altLang="en-US" sz="1100" b="0" kern="0" dirty="0">
                <a:solidFill>
                  <a:srgbClr val="000000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endParaRPr>
            </a:p>
          </p:txBody>
        </p:sp>
        <p:cxnSp>
          <p:nvCxnSpPr>
            <p:cNvPr id="44" name="직선 화살표 연결선 43">
              <a:extLst>
                <a:ext uri="{FF2B5EF4-FFF2-40B4-BE49-F238E27FC236}">
                  <a16:creationId xmlns:a16="http://schemas.microsoft.com/office/drawing/2014/main" id="{CAE14AA9-810F-E24F-9998-E3EF8A9AD69F}"/>
                </a:ext>
              </a:extLst>
            </p:cNvPr>
            <p:cNvCxnSpPr>
              <a:cxnSpLocks/>
            </p:cNvCxnSpPr>
            <p:nvPr/>
          </p:nvCxnSpPr>
          <p:spPr>
            <a:xfrm>
              <a:off x="6454924" y="5332200"/>
              <a:ext cx="133757" cy="0"/>
            </a:xfrm>
            <a:prstGeom prst="straightConnector1">
              <a:avLst/>
            </a:prstGeom>
            <a:noFill/>
            <a:ln w="9525">
              <a:solidFill>
                <a:sysClr val="windowText" lastClr="000000"/>
              </a:solidFill>
              <a:round/>
              <a:headEnd type="none" w="med" len="med"/>
              <a:tailEnd type="triangle"/>
            </a:ln>
          </p:spPr>
        </p:cxnSp>
        <p:cxnSp>
          <p:nvCxnSpPr>
            <p:cNvPr id="73" name="직선 화살표 연결선 72">
              <a:extLst>
                <a:ext uri="{FF2B5EF4-FFF2-40B4-BE49-F238E27FC236}">
                  <a16:creationId xmlns:a16="http://schemas.microsoft.com/office/drawing/2014/main" id="{B370AC28-D9CD-054D-A0A4-FA07DA6842BB}"/>
                </a:ext>
              </a:extLst>
            </p:cNvPr>
            <p:cNvCxnSpPr>
              <a:cxnSpLocks/>
            </p:cNvCxnSpPr>
            <p:nvPr/>
          </p:nvCxnSpPr>
          <p:spPr>
            <a:xfrm>
              <a:off x="7439673" y="5332200"/>
              <a:ext cx="133757" cy="0"/>
            </a:xfrm>
            <a:prstGeom prst="straightConnector1">
              <a:avLst/>
            </a:prstGeom>
            <a:noFill/>
            <a:ln w="9525">
              <a:solidFill>
                <a:sysClr val="windowText" lastClr="000000"/>
              </a:solidFill>
              <a:round/>
              <a:headEnd type="none" w="med" len="med"/>
              <a:tailEnd type="triangle"/>
            </a:ln>
          </p:spPr>
        </p:cxnSp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B3BF5643-E93A-864F-A2C2-B6827A15DDE8}"/>
                </a:ext>
              </a:extLst>
            </p:cNvPr>
            <p:cNvSpPr/>
            <p:nvPr/>
          </p:nvSpPr>
          <p:spPr bwMode="auto">
            <a:xfrm>
              <a:off x="8638513" y="4577426"/>
              <a:ext cx="850991" cy="1547213"/>
            </a:xfrm>
            <a:prstGeom prst="rect">
              <a:avLst/>
            </a:prstGeom>
            <a:solidFill>
              <a:schemeClr val="bg1">
                <a:lumMod val="75000"/>
                <a:alpha val="99000"/>
              </a:schemeClr>
            </a:solidFill>
            <a:ln w="6350">
              <a:solidFill>
                <a:srgbClr val="969696"/>
              </a:solidFill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endParaRPr kumimoji="0" lang="ko-KR" altLang="en-US" sz="100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79" name="모서리가 둥근 직사각형 78">
              <a:extLst>
                <a:ext uri="{FF2B5EF4-FFF2-40B4-BE49-F238E27FC236}">
                  <a16:creationId xmlns:a16="http://schemas.microsoft.com/office/drawing/2014/main" id="{BBB00805-7A62-4D4D-90D0-1590739C52DF}"/>
                </a:ext>
              </a:extLst>
            </p:cNvPr>
            <p:cNvSpPr/>
            <p:nvPr/>
          </p:nvSpPr>
          <p:spPr bwMode="auto">
            <a:xfrm>
              <a:off x="8725375" y="4445531"/>
              <a:ext cx="692067" cy="281240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 w="6350">
              <a:noFill/>
              <a:round/>
              <a:headEnd/>
              <a:tailEnd/>
            </a:ln>
            <a:effectLst/>
          </p:spPr>
          <p:txBody>
            <a:bodyPr rot="0" spcFirstLastPara="0" vertOverflow="overflow" horzOverflow="overflow" vert="horz" wrap="non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5000"/>
                </a:lnSpc>
              </a:pPr>
              <a:r>
                <a:rPr kumimoji="0" lang="en-US" altLang="ko-KR" sz="1100" kern="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Result</a:t>
              </a:r>
              <a:endParaRPr kumimoji="0" lang="ko-KR" altLang="en-US" sz="1100" kern="0" dirty="0">
                <a:solidFill>
                  <a:schemeClr val="bg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D56A94BC-46D8-3046-8D79-98811AA03A44}"/>
                </a:ext>
              </a:extLst>
            </p:cNvPr>
            <p:cNvSpPr/>
            <p:nvPr/>
          </p:nvSpPr>
          <p:spPr bwMode="auto">
            <a:xfrm>
              <a:off x="7573430" y="4577426"/>
              <a:ext cx="850991" cy="1547213"/>
            </a:xfrm>
            <a:prstGeom prst="rect">
              <a:avLst/>
            </a:prstGeom>
            <a:gradFill rotWithShape="1">
              <a:gsLst>
                <a:gs pos="0">
                  <a:srgbClr val="EAEAEA"/>
                </a:gs>
                <a:gs pos="50000">
                  <a:srgbClr val="EAEAEA">
                    <a:gamma/>
                    <a:tint val="54118"/>
                    <a:invGamma/>
                  </a:srgbClr>
                </a:gs>
                <a:gs pos="100000">
                  <a:srgbClr val="EAEAEA"/>
                </a:gs>
              </a:gsLst>
              <a:lin ang="0" scaled="1"/>
            </a:gradFill>
            <a:ln w="6350">
              <a:solidFill>
                <a:srgbClr val="969696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endParaRPr kumimoji="0" lang="ko-KR" altLang="en-US" sz="100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64" name="모서리가 둥근 직사각형 63">
              <a:extLst>
                <a:ext uri="{FF2B5EF4-FFF2-40B4-BE49-F238E27FC236}">
                  <a16:creationId xmlns:a16="http://schemas.microsoft.com/office/drawing/2014/main" id="{3F9CF1E9-14AA-F149-A961-31437BE3B505}"/>
                </a:ext>
              </a:extLst>
            </p:cNvPr>
            <p:cNvSpPr/>
            <p:nvPr/>
          </p:nvSpPr>
          <p:spPr bwMode="auto">
            <a:xfrm>
              <a:off x="7660293" y="4445531"/>
              <a:ext cx="692067" cy="281240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ln w="6350">
              <a:noFill/>
              <a:round/>
              <a:headEnd/>
              <a:tailEnd/>
            </a:ln>
            <a:effectLst/>
          </p:spPr>
          <p:txBody>
            <a:bodyPr rot="0" spcFirstLastPara="0" vertOverflow="overflow" horzOverflow="overflow" vert="horz" wrap="non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5000"/>
                </a:lnSpc>
              </a:pPr>
              <a:r>
                <a:rPr kumimoji="0" lang="en-US" altLang="ko-KR" sz="1100" b="0" kern="0" dirty="0">
                  <a:solidFill>
                    <a:srgbClr val="0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Algorithm</a:t>
              </a:r>
              <a:endParaRPr kumimoji="0" lang="ko-KR" altLang="en-US" sz="1100" b="0" kern="0" dirty="0">
                <a:solidFill>
                  <a:srgbClr val="000000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66" name="직사각형 65">
              <a:extLst>
                <a:ext uri="{FF2B5EF4-FFF2-40B4-BE49-F238E27FC236}">
                  <a16:creationId xmlns:a16="http://schemas.microsoft.com/office/drawing/2014/main" id="{9BCBCCE3-38A5-0E4C-83EF-9FB184E40F61}"/>
                </a:ext>
              </a:extLst>
            </p:cNvPr>
            <p:cNvSpPr/>
            <p:nvPr/>
          </p:nvSpPr>
          <p:spPr bwMode="auto">
            <a:xfrm>
              <a:off x="7637506" y="4884186"/>
              <a:ext cx="733894" cy="1126762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rgbClr val="969696"/>
              </a:solidFill>
              <a:prstDash val="sysDash"/>
              <a:round/>
              <a:headEnd/>
              <a:tailEnd/>
            </a:ln>
            <a:effectLst/>
          </p:spPr>
          <p:txBody>
            <a:bodyPr wrap="none" lIns="36000" tIns="36000" rIns="36000" bIns="36000" rtlCol="0" anchor="ctr"/>
            <a:lstStyle/>
            <a:p>
              <a:pPr algn="ctr">
                <a:spcBef>
                  <a:spcPts val="600"/>
                </a:spcBef>
              </a:pPr>
              <a:r>
                <a:rPr kumimoji="0" lang="en-US" altLang="ko-KR" sz="1000" b="0" kern="0" dirty="0">
                  <a:solidFill>
                    <a:srgbClr val="000000"/>
                  </a:solidFill>
                  <a:latin typeface="+mn-ea"/>
                  <a:ea typeface="+mn-ea"/>
                </a:rPr>
                <a:t>7</a:t>
              </a:r>
              <a:br>
                <a:rPr kumimoji="0" lang="en-US" altLang="ko-KR" sz="1000" b="0" kern="0" dirty="0">
                  <a:solidFill>
                    <a:srgbClr val="000000"/>
                  </a:solidFill>
                  <a:latin typeface="+mn-ea"/>
                  <a:ea typeface="+mn-ea"/>
                </a:rPr>
              </a:br>
              <a:r>
                <a:rPr kumimoji="0" lang="en-US" altLang="ko-KR" sz="1000" b="0" kern="0" dirty="0">
                  <a:solidFill>
                    <a:srgbClr val="000000"/>
                  </a:solidFill>
                  <a:latin typeface="+mn-ea"/>
                  <a:ea typeface="+mn-ea"/>
                </a:rPr>
                <a:t>Algorithms</a:t>
              </a:r>
            </a:p>
            <a:p>
              <a:pPr algn="ctr">
                <a:spcBef>
                  <a:spcPts val="600"/>
                </a:spcBef>
              </a:pPr>
              <a:r>
                <a:rPr kumimoji="0" lang="en-US" altLang="ko-KR" sz="1000" b="0" kern="0" dirty="0">
                  <a:solidFill>
                    <a:srgbClr val="000000"/>
                  </a:solidFill>
                  <a:latin typeface="+mn-ea"/>
                  <a:ea typeface="+mn-ea"/>
                </a:rPr>
                <a:t>(SVM, RF,</a:t>
              </a:r>
              <a:br>
                <a:rPr kumimoji="0" lang="en-US" altLang="ko-KR" sz="1000" b="0" kern="0" dirty="0">
                  <a:solidFill>
                    <a:srgbClr val="000000"/>
                  </a:solidFill>
                  <a:latin typeface="+mn-ea"/>
                  <a:ea typeface="+mn-ea"/>
                </a:rPr>
              </a:br>
              <a:r>
                <a:rPr kumimoji="0" lang="en-US" altLang="ko-KR" sz="1000" b="0" kern="0" dirty="0">
                  <a:solidFill>
                    <a:srgbClr val="000000"/>
                  </a:solidFill>
                  <a:latin typeface="+mn-ea"/>
                  <a:ea typeface="+mn-ea"/>
                </a:rPr>
                <a:t>GBM, etc.)</a:t>
              </a:r>
              <a:endParaRPr kumimoji="0" lang="ko-KR" altLang="en-US" sz="1000" b="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5D72CB58-CF13-B942-B805-FE2E034B1896}"/>
                </a:ext>
              </a:extLst>
            </p:cNvPr>
            <p:cNvSpPr/>
            <p:nvPr/>
          </p:nvSpPr>
          <p:spPr bwMode="auto">
            <a:xfrm>
              <a:off x="5685670" y="4884186"/>
              <a:ext cx="691110" cy="230011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rgbClr val="969696"/>
              </a:solidFill>
              <a:prstDash val="sysDash"/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r>
                <a:rPr kumimoji="0" lang="en-US" altLang="ko-KR" sz="1000" b="0" kern="0" dirty="0">
                  <a:solidFill>
                    <a:srgbClr val="000000"/>
                  </a:solidFill>
                  <a:latin typeface="+mn-ea"/>
                  <a:ea typeface="+mn-ea"/>
                </a:rPr>
                <a:t>Y : 1</a:t>
              </a:r>
              <a:endParaRPr kumimoji="0" lang="ko-KR" altLang="en-US" sz="1000" b="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1E9432E7-D47F-354A-AF68-98A82E91F4AD}"/>
                </a:ext>
              </a:extLst>
            </p:cNvPr>
            <p:cNvSpPr/>
            <p:nvPr/>
          </p:nvSpPr>
          <p:spPr bwMode="auto">
            <a:xfrm>
              <a:off x="5685670" y="5249053"/>
              <a:ext cx="691110" cy="761896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rgbClr val="969696"/>
              </a:solidFill>
              <a:prstDash val="sysDash"/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r>
                <a:rPr kumimoji="0" lang="en-US" altLang="ko-KR" sz="1000" b="0" kern="0" dirty="0">
                  <a:solidFill>
                    <a:srgbClr val="000000"/>
                  </a:solidFill>
                  <a:latin typeface="+mn-ea"/>
                  <a:ea typeface="+mn-ea"/>
                </a:rPr>
                <a:t>X : 79</a:t>
              </a:r>
              <a:endParaRPr kumimoji="0" lang="ko-KR" altLang="en-US" sz="1000" b="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5A0667ED-AA18-9445-8BF4-F6EF607B67FF}"/>
                </a:ext>
              </a:extLst>
            </p:cNvPr>
            <p:cNvSpPr/>
            <p:nvPr/>
          </p:nvSpPr>
          <p:spPr bwMode="auto">
            <a:xfrm>
              <a:off x="6648554" y="4884186"/>
              <a:ext cx="744617" cy="230011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rgbClr val="969696"/>
              </a:solidFill>
              <a:prstDash val="sysDash"/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r>
                <a:rPr kumimoji="0" lang="en-US" altLang="ko-KR" sz="1000" b="0" kern="0" dirty="0">
                  <a:solidFill>
                    <a:srgbClr val="000000"/>
                  </a:solidFill>
                  <a:latin typeface="+mn-ea"/>
                  <a:ea typeface="+mn-ea"/>
                </a:rPr>
                <a:t>Y : 1</a:t>
              </a:r>
              <a:endParaRPr kumimoji="0" lang="ko-KR" altLang="en-US" sz="1000" b="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530E5CDC-5264-BA4A-8DBF-C97B410AF9D2}"/>
                </a:ext>
              </a:extLst>
            </p:cNvPr>
            <p:cNvSpPr/>
            <p:nvPr/>
          </p:nvSpPr>
          <p:spPr bwMode="auto">
            <a:xfrm>
              <a:off x="6648554" y="5249053"/>
              <a:ext cx="744617" cy="230011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rgbClr val="969696"/>
              </a:solidFill>
              <a:prstDash val="sysDash"/>
              <a:round/>
              <a:headEnd/>
              <a:tailEnd/>
            </a:ln>
            <a:effectLst/>
          </p:spPr>
          <p:txBody>
            <a:bodyPr wrap="square" lIns="72000" tIns="36000" rIns="36000" bIns="36000" rtlCol="0" anchor="ctr"/>
            <a:lstStyle/>
            <a:p>
              <a:pPr>
                <a:lnSpc>
                  <a:spcPct val="95000"/>
                </a:lnSpc>
              </a:pPr>
              <a:r>
                <a:rPr kumimoji="0" lang="en-US" altLang="ko-KR" sz="1000" b="0" kern="0" dirty="0">
                  <a:solidFill>
                    <a:srgbClr val="000000"/>
                  </a:solidFill>
                  <a:latin typeface="+mn-ea"/>
                  <a:ea typeface="+mn-ea"/>
                </a:rPr>
                <a:t>(1) X : 6</a:t>
              </a:r>
              <a:endParaRPr kumimoji="0" lang="ko-KR" altLang="en-US" sz="1000" b="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67" name="직사각형 66">
              <a:extLst>
                <a:ext uri="{FF2B5EF4-FFF2-40B4-BE49-F238E27FC236}">
                  <a16:creationId xmlns:a16="http://schemas.microsoft.com/office/drawing/2014/main" id="{5604590D-B10D-EA49-8FB8-E59C29BAB5D3}"/>
                </a:ext>
              </a:extLst>
            </p:cNvPr>
            <p:cNvSpPr/>
            <p:nvPr/>
          </p:nvSpPr>
          <p:spPr bwMode="auto">
            <a:xfrm>
              <a:off x="6648554" y="5514996"/>
              <a:ext cx="744617" cy="230011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rgbClr val="969696"/>
              </a:solidFill>
              <a:prstDash val="sysDash"/>
              <a:round/>
              <a:headEnd/>
              <a:tailEnd/>
            </a:ln>
            <a:effectLst/>
          </p:spPr>
          <p:txBody>
            <a:bodyPr wrap="square" lIns="72000" tIns="36000" rIns="36000" bIns="36000" rtlCol="0" anchor="ctr"/>
            <a:lstStyle/>
            <a:p>
              <a:pPr>
                <a:lnSpc>
                  <a:spcPct val="95000"/>
                </a:lnSpc>
              </a:pPr>
              <a:r>
                <a:rPr kumimoji="0" lang="en-US" altLang="ko-KR" sz="1000" b="0" kern="0" dirty="0">
                  <a:solidFill>
                    <a:srgbClr val="000000"/>
                  </a:solidFill>
                  <a:latin typeface="+mn-ea"/>
                  <a:ea typeface="+mn-ea"/>
                </a:rPr>
                <a:t>(2) X : 25</a:t>
              </a:r>
              <a:endParaRPr kumimoji="0" lang="ko-KR" altLang="en-US" sz="1000" b="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70" name="직사각형 69">
              <a:extLst>
                <a:ext uri="{FF2B5EF4-FFF2-40B4-BE49-F238E27FC236}">
                  <a16:creationId xmlns:a16="http://schemas.microsoft.com/office/drawing/2014/main" id="{5833606A-5393-2342-B4CC-8CFE82632F47}"/>
                </a:ext>
              </a:extLst>
            </p:cNvPr>
            <p:cNvSpPr/>
            <p:nvPr/>
          </p:nvSpPr>
          <p:spPr bwMode="auto">
            <a:xfrm>
              <a:off x="6648554" y="5780937"/>
              <a:ext cx="744617" cy="230011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rgbClr val="969696"/>
              </a:solidFill>
              <a:prstDash val="sysDash"/>
              <a:round/>
              <a:headEnd/>
              <a:tailEnd/>
            </a:ln>
            <a:effectLst/>
          </p:spPr>
          <p:txBody>
            <a:bodyPr wrap="none" lIns="72000" tIns="36000" rIns="36000" bIns="36000" rtlCol="0" anchor="ctr"/>
            <a:lstStyle/>
            <a:p>
              <a:pPr>
                <a:lnSpc>
                  <a:spcPct val="95000"/>
                </a:lnSpc>
              </a:pPr>
              <a:r>
                <a:rPr kumimoji="0" lang="en-US" altLang="ko-KR" sz="1000" b="0" kern="0" dirty="0">
                  <a:solidFill>
                    <a:srgbClr val="000000"/>
                  </a:solidFill>
                  <a:latin typeface="+mn-ea"/>
                  <a:ea typeface="+mn-ea"/>
                </a:rPr>
                <a:t>(3) X : 174</a:t>
              </a:r>
              <a:r>
                <a:rPr kumimoji="0" lang="en-US" altLang="ko-KR" sz="1000" b="0" kern="0" baseline="30000" dirty="0">
                  <a:solidFill>
                    <a:srgbClr val="000000"/>
                  </a:solidFill>
                  <a:latin typeface="+mn-ea"/>
                  <a:ea typeface="+mn-ea"/>
                </a:rPr>
                <a:t>1)</a:t>
              </a:r>
              <a:endParaRPr kumimoji="0" lang="ko-KR" altLang="en-US" sz="1000" b="0" kern="0" baseline="3000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cxnSp>
          <p:nvCxnSpPr>
            <p:cNvPr id="85" name="직선 화살표 연결선 84">
              <a:extLst>
                <a:ext uri="{FF2B5EF4-FFF2-40B4-BE49-F238E27FC236}">
                  <a16:creationId xmlns:a16="http://schemas.microsoft.com/office/drawing/2014/main" id="{AB1AE5D0-77A7-2448-A633-1564B2D87F6C}"/>
                </a:ext>
              </a:extLst>
            </p:cNvPr>
            <p:cNvCxnSpPr>
              <a:cxnSpLocks/>
            </p:cNvCxnSpPr>
            <p:nvPr/>
          </p:nvCxnSpPr>
          <p:spPr>
            <a:xfrm>
              <a:off x="8424421" y="5332200"/>
              <a:ext cx="214092" cy="0"/>
            </a:xfrm>
            <a:prstGeom prst="straightConnector1">
              <a:avLst/>
            </a:prstGeom>
            <a:noFill/>
            <a:ln w="9525">
              <a:solidFill>
                <a:sysClr val="windowText" lastClr="000000"/>
              </a:solidFill>
              <a:round/>
              <a:headEnd type="none" w="med" len="med"/>
              <a:tailEnd type="triangle"/>
            </a:ln>
          </p:spPr>
        </p:cxnSp>
        <p:sp>
          <p:nvSpPr>
            <p:cNvPr id="94" name="직사각형 93">
              <a:extLst>
                <a:ext uri="{FF2B5EF4-FFF2-40B4-BE49-F238E27FC236}">
                  <a16:creationId xmlns:a16="http://schemas.microsoft.com/office/drawing/2014/main" id="{FC5141F7-4C08-A94C-9A38-80530F6707F7}"/>
                </a:ext>
              </a:extLst>
            </p:cNvPr>
            <p:cNvSpPr/>
            <p:nvPr/>
          </p:nvSpPr>
          <p:spPr bwMode="auto">
            <a:xfrm>
              <a:off x="8691066" y="4884185"/>
              <a:ext cx="744617" cy="1126751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rgbClr val="969696"/>
              </a:solidFill>
              <a:prstDash val="sysDash"/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r>
                <a:rPr kumimoji="0" lang="en-US" altLang="ko-KR" sz="1200" kern="0" dirty="0">
                  <a:solidFill>
                    <a:srgbClr val="0000CC"/>
                  </a:solidFill>
                  <a:latin typeface="+mn-ea"/>
                  <a:ea typeface="+mn-ea"/>
                </a:rPr>
                <a:t>RMSE : </a:t>
              </a:r>
              <a:br>
                <a:rPr kumimoji="0" lang="en-US" altLang="ko-KR" sz="1200" kern="0" dirty="0">
                  <a:solidFill>
                    <a:srgbClr val="0000CC"/>
                  </a:solidFill>
                  <a:latin typeface="+mn-ea"/>
                  <a:ea typeface="+mn-ea"/>
                </a:rPr>
              </a:br>
              <a:r>
                <a:rPr kumimoji="0" lang="en-US" altLang="ko-KR" sz="1100" kern="0" dirty="0">
                  <a:solidFill>
                    <a:srgbClr val="0000CC"/>
                  </a:solidFill>
                  <a:latin typeface="+mn-ea"/>
                  <a:ea typeface="+mn-ea"/>
                </a:rPr>
                <a:t>($21.255 )</a:t>
              </a:r>
              <a:endParaRPr kumimoji="0" lang="en-US" altLang="ko-KR" sz="1200" kern="0" dirty="0">
                <a:solidFill>
                  <a:srgbClr val="0000CC"/>
                </a:solidFill>
                <a:latin typeface="+mn-ea"/>
                <a:ea typeface="+mn-ea"/>
              </a:endParaRPr>
            </a:p>
            <a:p>
              <a:pPr>
                <a:lnSpc>
                  <a:spcPct val="95000"/>
                </a:lnSpc>
              </a:pPr>
              <a:r>
                <a:rPr kumimoji="0" lang="en-US" altLang="ko-KR" sz="1000" b="0" kern="0" dirty="0">
                  <a:solidFill>
                    <a:srgbClr val="000000"/>
                  </a:solidFill>
                  <a:latin typeface="+mn-ea"/>
                  <a:ea typeface="+mn-ea"/>
                </a:rPr>
                <a:t> </a:t>
              </a:r>
              <a:br>
                <a:rPr kumimoji="0" lang="en-US" altLang="ko-KR" sz="1000" b="0" kern="0" dirty="0">
                  <a:solidFill>
                    <a:srgbClr val="000000"/>
                  </a:solidFill>
                  <a:latin typeface="+mn-ea"/>
                  <a:ea typeface="+mn-ea"/>
                </a:rPr>
              </a:br>
              <a:r>
                <a:rPr kumimoji="0" lang="en-US" altLang="ko-KR" sz="900" b="0" i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ea typeface="+mn-ea"/>
                </a:rPr>
                <a:t>✽ Kaggle rank : ~</a:t>
              </a:r>
              <a:r>
                <a:rPr kumimoji="0" lang="en-US" altLang="ko-KR" sz="1000" b="0" i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20%</a:t>
              </a:r>
              <a:r>
                <a:rPr kumimoji="0" lang="en-US" altLang="ko-KR" sz="1000" b="0" i="1" kern="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 </a:t>
              </a:r>
              <a:endParaRPr kumimoji="0" lang="ko-KR" altLang="en-US" sz="1000" b="0" i="1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</a:endParaRPr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ADDD134B-C151-6140-8D7D-78DDECB6402F}"/>
                </a:ext>
              </a:extLst>
            </p:cNvPr>
            <p:cNvSpPr txBox="1"/>
            <p:nvPr/>
          </p:nvSpPr>
          <p:spPr>
            <a:xfrm>
              <a:off x="6498862" y="1909546"/>
              <a:ext cx="8855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0" i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Discussion</a:t>
              </a:r>
              <a:endParaRPr lang="ko-KR" altLang="en-US" sz="1200" b="0" i="1" dirty="0">
                <a:latin typeface="Tahoma" panose="020B0604030504040204" pitchFamily="34" charset="0"/>
                <a:ea typeface="+mn-ea"/>
                <a:cs typeface="Tahoma" panose="020B0604030504040204" pitchFamily="34" charset="0"/>
              </a:endParaRPr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C75FA423-6C8E-6B4E-AC9F-05AD04FCCF13}"/>
                </a:ext>
              </a:extLst>
            </p:cNvPr>
            <p:cNvSpPr txBox="1"/>
            <p:nvPr/>
          </p:nvSpPr>
          <p:spPr>
            <a:xfrm>
              <a:off x="7562135" y="1909546"/>
              <a:ext cx="8855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0" i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Execution</a:t>
              </a:r>
              <a:endParaRPr lang="ko-KR" altLang="en-US" sz="1200" b="0" i="1" dirty="0">
                <a:latin typeface="Tahoma" panose="020B0604030504040204" pitchFamily="34" charset="0"/>
                <a:ea typeface="+mn-ea"/>
                <a:cs typeface="Tahoma" panose="020B0604030504040204" pitchFamily="34" charset="0"/>
              </a:endParaRPr>
            </a:p>
          </p:txBody>
        </p: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AF4F0A98-DDF3-0648-AB99-5B6A295CFA55}"/>
                </a:ext>
              </a:extLst>
            </p:cNvPr>
            <p:cNvSpPr txBox="1"/>
            <p:nvPr/>
          </p:nvSpPr>
          <p:spPr>
            <a:xfrm>
              <a:off x="8625408" y="1909546"/>
              <a:ext cx="8855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0" i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Look-back</a:t>
              </a:r>
              <a:endParaRPr lang="ko-KR" altLang="en-US" sz="1200" b="0" i="1" dirty="0">
                <a:latin typeface="Tahoma" panose="020B0604030504040204" pitchFamily="34" charset="0"/>
                <a:ea typeface="+mn-ea"/>
                <a:cs typeface="Tahoma" panose="020B060403050404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718093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sz="quarter" idx="11"/>
          </p:nvPr>
        </p:nvSpPr>
        <p:spPr>
          <a:xfrm>
            <a:off x="308483" y="714067"/>
            <a:ext cx="9253029" cy="349702"/>
          </a:xfrm>
        </p:spPr>
        <p:txBody>
          <a:bodyPr/>
          <a:lstStyle/>
          <a:p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Main concern was about Variables/Algorithms related with bias &amp; variance</a:t>
            </a:r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4BEB48F-B7EB-46C9-A9CE-1654B881328A}" type="slidenum">
              <a:rPr kumimoji="1" lang="ko-KR" altLang="en-US" sz="10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ahoma" panose="020B0604030504040204" pitchFamily="34" charset="0"/>
                <a:ea typeface="맑은 고딕" panose="020B0503020000020004" pitchFamily="34" charset="-127"/>
                <a:cs typeface="Tahoma" panose="020B0604030504040204" pitchFamily="34" charset="0"/>
              </a:rPr>
              <a:pPr marL="0" marR="0" lvl="0" indent="0" algn="ct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r>
              <a:rPr kumimoji="1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ahoma" panose="020B0604030504040204" pitchFamily="34" charset="0"/>
                <a:ea typeface="맑은 고딕" panose="020B0503020000020004" pitchFamily="34" charset="-127"/>
                <a:cs typeface="Tahoma" panose="020B0604030504040204" pitchFamily="34" charset="0"/>
              </a:rPr>
              <a:t> </a:t>
            </a:r>
            <a:r>
              <a:rPr kumimoji="1" lang="ko-KR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ahoma" panose="020B0604030504040204" pitchFamily="34" charset="0"/>
                <a:ea typeface="맑은 고딕" panose="020B0503020000020004" pitchFamily="34" charset="-127"/>
                <a:cs typeface="Tahoma" panose="020B0604030504040204" pitchFamily="34" charset="0"/>
              </a:rPr>
              <a:t> </a:t>
            </a:r>
            <a:r>
              <a:rPr kumimoji="1" lang="en-US" altLang="ko-KR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page</a:t>
            </a:r>
            <a:endParaRPr kumimoji="1" lang="ko-KR" altLang="en-US" sz="1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Tahoma" panose="020B0604030504040204" pitchFamily="34" charset="0"/>
              <a:ea typeface="맑은 고딕" panose="020B0503020000020004" pitchFamily="34" charset="-127"/>
              <a:cs typeface="Tahoma" panose="020B0604030504040204" pitchFamily="34" charset="0"/>
            </a:endParaRPr>
          </a:p>
        </p:txBody>
      </p:sp>
      <p:sp>
        <p:nvSpPr>
          <p:cNvPr id="145" name="제목 1"/>
          <p:cNvSpPr>
            <a:spLocks noGrp="1"/>
          </p:cNvSpPr>
          <p:nvPr>
            <p:ph type="title"/>
          </p:nvPr>
        </p:nvSpPr>
        <p:spPr>
          <a:xfrm>
            <a:off x="308485" y="203378"/>
            <a:ext cx="5364596" cy="39289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altLang="ko-KR" sz="18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2. Prediction Modeling Scheme</a:t>
            </a:r>
            <a:endParaRPr lang="ko-KR" altLang="en-US" sz="1800" dirty="0">
              <a:solidFill>
                <a:prstClr val="black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102" name="그룹 101"/>
          <p:cNvGrpSpPr/>
          <p:nvPr/>
        </p:nvGrpSpPr>
        <p:grpSpPr>
          <a:xfrm>
            <a:off x="337771" y="1375137"/>
            <a:ext cx="5587337" cy="300270"/>
            <a:chOff x="265471" y="1710788"/>
            <a:chExt cx="4991076" cy="326363"/>
          </a:xfrm>
        </p:grpSpPr>
        <p:sp>
          <p:nvSpPr>
            <p:cNvPr id="103" name="TextBox 102"/>
            <p:cNvSpPr txBox="1"/>
            <p:nvPr/>
          </p:nvSpPr>
          <p:spPr bwMode="auto">
            <a:xfrm>
              <a:off x="297278" y="1710788"/>
              <a:ext cx="4959269" cy="2508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36000" tIns="0" rIns="36000" bIns="0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15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Key Consideration on House Price Prediction </a:t>
              </a:r>
              <a:endParaRPr kumimoji="1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맑은 고딕"/>
                <a:cs typeface="Tahoma" panose="020B0604030504040204" pitchFamily="34" charset="0"/>
                <a:sym typeface="Wingdings" pitchFamily="2" charset="2"/>
              </a:endParaRPr>
            </a:p>
          </p:txBody>
        </p:sp>
        <p:cxnSp>
          <p:nvCxnSpPr>
            <p:cNvPr id="104" name="직선 연결선 103"/>
            <p:cNvCxnSpPr/>
            <p:nvPr/>
          </p:nvCxnSpPr>
          <p:spPr>
            <a:xfrm>
              <a:off x="265471" y="2037151"/>
              <a:ext cx="4985822" cy="0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0" name="제목 1">
            <a:extLst>
              <a:ext uri="{FF2B5EF4-FFF2-40B4-BE49-F238E27FC236}">
                <a16:creationId xmlns:a16="http://schemas.microsoft.com/office/drawing/2014/main" id="{83A6DA4B-034D-394C-AA6C-1920A5F3BA0B}"/>
              </a:ext>
            </a:extLst>
          </p:cNvPr>
          <p:cNvSpPr txBox="1">
            <a:spLocks/>
          </p:cNvSpPr>
          <p:nvPr/>
        </p:nvSpPr>
        <p:spPr>
          <a:xfrm>
            <a:off x="5452534" y="189654"/>
            <a:ext cx="4333470" cy="3928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lang="ko-KR" altLang="en-US" sz="2000" b="1" kern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2pPr>
            <a:lvl3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3pPr>
            <a:lvl4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4pPr>
            <a:lvl5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5pPr>
            <a:lvl6pPr marL="4572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6pPr>
            <a:lvl7pPr marL="9144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7pPr>
            <a:lvl8pPr marL="13716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8pPr>
            <a:lvl9pPr marL="18288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9pPr>
          </a:lstStyle>
          <a:p>
            <a:pPr algn="r"/>
            <a:r>
              <a:rPr lang="en-US" altLang="ko-KR" sz="14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I. Overview</a:t>
            </a:r>
            <a:endParaRPr lang="ko-KR" altLang="en-US" sz="1400" dirty="0">
              <a:solidFill>
                <a:prstClr val="black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105" name="그룹 104"/>
          <p:cNvGrpSpPr/>
          <p:nvPr/>
        </p:nvGrpSpPr>
        <p:grpSpPr>
          <a:xfrm>
            <a:off x="6156134" y="1375137"/>
            <a:ext cx="3299927" cy="300270"/>
            <a:chOff x="265471" y="1710788"/>
            <a:chExt cx="4991076" cy="326363"/>
          </a:xfrm>
        </p:grpSpPr>
        <p:sp>
          <p:nvSpPr>
            <p:cNvPr id="106" name="TextBox 105"/>
            <p:cNvSpPr txBox="1"/>
            <p:nvPr/>
          </p:nvSpPr>
          <p:spPr bwMode="auto">
            <a:xfrm>
              <a:off x="297278" y="1710788"/>
              <a:ext cx="4959269" cy="250891"/>
            </a:xfrm>
            <a:prstGeom prst="rect">
              <a:avLst/>
            </a:prstGeom>
            <a:ln w="12700">
              <a:noFill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square" lIns="36000" tIns="0" rIns="36000" bIns="0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15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Modeling Process</a:t>
              </a:r>
              <a:endParaRPr kumimoji="1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맑은 고딕"/>
                <a:cs typeface="Tahoma" panose="020B0604030504040204" pitchFamily="34" charset="0"/>
                <a:sym typeface="Wingdings" pitchFamily="2" charset="2"/>
              </a:endParaRPr>
            </a:p>
          </p:txBody>
        </p:sp>
        <p:cxnSp>
          <p:nvCxnSpPr>
            <p:cNvPr id="107" name="직선 연결선 106"/>
            <p:cNvCxnSpPr/>
            <p:nvPr/>
          </p:nvCxnSpPr>
          <p:spPr>
            <a:xfrm>
              <a:off x="265471" y="2037151"/>
              <a:ext cx="4985822" cy="0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4" name="TextBox 203"/>
          <p:cNvSpPr txBox="1"/>
          <p:nvPr/>
        </p:nvSpPr>
        <p:spPr>
          <a:xfrm>
            <a:off x="7725977" y="1885645"/>
            <a:ext cx="2070075" cy="4992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27000" marR="0" lvl="0" indent="-127000" algn="l" defTabSz="914400" rtl="0" eaLnBrk="1" fontAlgn="ctr" latinLnBrk="1" hangingPunct="1">
              <a:lnSpc>
                <a:spcPct val="114000"/>
              </a:lnSpc>
              <a:spcBef>
                <a:spcPts val="3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ko-KR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 upload</a:t>
            </a:r>
          </a:p>
          <a:p>
            <a:pPr marL="127000" lvl="0" indent="-127000" fontAlgn="ctr">
              <a:lnSpc>
                <a:spcPct val="114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/>
            </a:pPr>
            <a:r>
              <a:rPr lang="en-US" altLang="ko-KR" sz="1050" b="0" dirty="0">
                <a:solidFill>
                  <a:prstClr val="black">
                    <a:lumMod val="50000"/>
                    <a:lumOff val="50000"/>
                  </a:prstClr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Understanding variables</a:t>
            </a:r>
            <a:endParaRPr kumimoji="1" lang="ko-KR" alt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221" name="TextBox 220"/>
          <p:cNvSpPr txBox="1"/>
          <p:nvPr/>
        </p:nvSpPr>
        <p:spPr>
          <a:xfrm>
            <a:off x="7725978" y="2644197"/>
            <a:ext cx="1910592" cy="4992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ko-KR"/>
            </a:defPPr>
            <a:lvl1pPr marL="127000" indent="-127000" fontAlgn="ctr">
              <a:lnSpc>
                <a:spcPct val="114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050" b="0">
                <a:solidFill>
                  <a:schemeClr val="tx1">
                    <a:lumMod val="50000"/>
                    <a:lumOff val="50000"/>
                  </a:schemeClr>
                </a:solidFill>
                <a:latin typeface="맑은 고딕"/>
                <a:ea typeface="맑은 고딕"/>
              </a:defRPr>
            </a:lvl1pPr>
          </a:lstStyle>
          <a:p>
            <a:pPr marL="127000" marR="0" lvl="0" indent="-127000" algn="l" defTabSz="914400" rtl="0" eaLnBrk="1" fontAlgn="ctr" latinLnBrk="1" hangingPunct="1">
              <a:lnSpc>
                <a:spcPct val="114000"/>
              </a:lnSpc>
              <a:spcBef>
                <a:spcPts val="3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>
                <a:solidFill>
                  <a:prstClr val="black">
                    <a:lumMod val="50000"/>
                    <a:lumOff val="50000"/>
                  </a:prst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Distribution (X &amp; Y) </a:t>
            </a:r>
          </a:p>
          <a:p>
            <a:pPr marL="127000" marR="0" lvl="0" indent="-127000" algn="l" defTabSz="914400" rtl="0" eaLnBrk="1" fontAlgn="ctr" latinLnBrk="1" hangingPunct="1">
              <a:lnSpc>
                <a:spcPct val="114000"/>
              </a:lnSpc>
              <a:spcBef>
                <a:spcPts val="3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ko-KR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Correlation analysis, ..</a:t>
            </a:r>
            <a:endParaRPr kumimoji="1" lang="ko-KR" alt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22" name="TextBox 221"/>
          <p:cNvSpPr txBox="1"/>
          <p:nvPr/>
        </p:nvSpPr>
        <p:spPr>
          <a:xfrm>
            <a:off x="7725978" y="3433817"/>
            <a:ext cx="2038292" cy="4992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ko-KR"/>
            </a:defPPr>
            <a:lvl1pPr marL="127000" indent="-127000" fontAlgn="ctr">
              <a:lnSpc>
                <a:spcPct val="114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050" b="0">
                <a:solidFill>
                  <a:schemeClr val="tx1">
                    <a:lumMod val="50000"/>
                    <a:lumOff val="50000"/>
                  </a:schemeClr>
                </a:solidFill>
                <a:latin typeface="맑은 고딕"/>
                <a:ea typeface="맑은 고딕"/>
              </a:defRPr>
            </a:lvl1pPr>
          </a:lstStyle>
          <a:p>
            <a:pPr marL="127000" marR="0" lvl="0" indent="-127000" algn="l" defTabSz="914400" rtl="0" eaLnBrk="1" fontAlgn="ctr" latinLnBrk="1" hangingPunct="1">
              <a:lnSpc>
                <a:spcPct val="114000"/>
              </a:lnSpc>
              <a:spcBef>
                <a:spcPts val="3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>
                <a:solidFill>
                  <a:prstClr val="black">
                    <a:lumMod val="50000"/>
                    <a:lumOff val="50000"/>
                  </a:prst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Imputation of NA</a:t>
            </a:r>
          </a:p>
          <a:p>
            <a:pPr marL="127000" marR="0" lvl="0" indent="-127000" algn="l" defTabSz="914400" rtl="0" eaLnBrk="1" fontAlgn="ctr" latinLnBrk="1" hangingPunct="1">
              <a:lnSpc>
                <a:spcPct val="114000"/>
              </a:lnSpc>
              <a:spcBef>
                <a:spcPts val="3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ko-KR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Variables class correction, .. </a:t>
            </a:r>
            <a:endParaRPr kumimoji="1" lang="ko-KR" alt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23" name="TextBox 222"/>
          <p:cNvSpPr txBox="1"/>
          <p:nvPr/>
        </p:nvSpPr>
        <p:spPr>
          <a:xfrm>
            <a:off x="7725979" y="4181598"/>
            <a:ext cx="1701298" cy="46076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ko-KR"/>
            </a:defPPr>
            <a:lvl1pPr marL="127000" indent="-127000" fontAlgn="ctr">
              <a:lnSpc>
                <a:spcPct val="114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050" b="0">
                <a:solidFill>
                  <a:schemeClr val="tx1">
                    <a:lumMod val="50000"/>
                    <a:lumOff val="50000"/>
                  </a:schemeClr>
                </a:solidFill>
                <a:latin typeface="맑은 고딕"/>
                <a:ea typeface="맑은 고딕"/>
              </a:defRPr>
            </a:lvl1pPr>
          </a:lstStyle>
          <a:p>
            <a:pPr marL="127000" marR="0" lvl="0" indent="-127000" algn="l" defTabSz="914400" rtl="0" eaLnBrk="1" fontAlgn="ctr" latinLnBrk="1" hangingPunct="1">
              <a:lnSpc>
                <a:spcPct val="114000"/>
              </a:lnSpc>
              <a:spcBef>
                <a:spcPts val="3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>
                <a:solidFill>
                  <a:prstClr val="black">
                    <a:lumMod val="50000"/>
                    <a:lumOff val="50000"/>
                  </a:prstClr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Derived</a:t>
            </a:r>
            <a:r>
              <a:rPr lang="ko-KR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ko-KR" dirty="0">
                <a:solidFill>
                  <a:prstClr val="black">
                    <a:lumMod val="50000"/>
                    <a:lumOff val="50000"/>
                  </a:prstClr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Variables</a:t>
            </a:r>
            <a:br>
              <a:rPr lang="en-US" altLang="ko-KR" dirty="0">
                <a:solidFill>
                  <a:prstClr val="black">
                    <a:lumMod val="50000"/>
                    <a:lumOff val="50000"/>
                  </a:prstClr>
                </a:solidFill>
                <a:latin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dirty="0">
                <a:solidFill>
                  <a:prstClr val="black">
                    <a:lumMod val="50000"/>
                    <a:lumOff val="50000"/>
                  </a:prstClr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(Space, Duration)</a:t>
            </a:r>
            <a:endParaRPr kumimoji="1" lang="ko-KR" alt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36" name="TextBox 235"/>
          <p:cNvSpPr txBox="1"/>
          <p:nvPr/>
        </p:nvSpPr>
        <p:spPr>
          <a:xfrm>
            <a:off x="7725979" y="4981989"/>
            <a:ext cx="2195573" cy="4992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ko-KR"/>
            </a:defPPr>
            <a:lvl1pPr marL="127000" indent="-127000" fontAlgn="ctr">
              <a:lnSpc>
                <a:spcPct val="114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050" b="0">
                <a:solidFill>
                  <a:schemeClr val="tx1">
                    <a:lumMod val="50000"/>
                    <a:lumOff val="50000"/>
                  </a:schemeClr>
                </a:solidFill>
                <a:latin typeface="맑은 고딕"/>
                <a:ea typeface="맑은 고딕"/>
              </a:defRPr>
            </a:lvl1pPr>
          </a:lstStyle>
          <a:p>
            <a:pPr marL="127000" marR="0" lvl="0" indent="-127000" algn="l" defTabSz="914400" rtl="0" eaLnBrk="1" fontAlgn="ctr" latinLnBrk="1" hangingPunct="1">
              <a:lnSpc>
                <a:spcPct val="114000"/>
              </a:lnSpc>
              <a:spcBef>
                <a:spcPts val="3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ko-KR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Tahoma" panose="020B0604030504040204" pitchFamily="34" charset="0"/>
                <a:cs typeface="Tahoma" panose="020B0604030504040204" pitchFamily="34" charset="0"/>
              </a:rPr>
              <a:t>Subset selection</a:t>
            </a:r>
            <a:endParaRPr lang="en-US" altLang="ko-KR" dirty="0">
              <a:solidFill>
                <a:prstClr val="black">
                  <a:lumMod val="50000"/>
                  <a:lumOff val="50000"/>
                </a:prstClr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  <a:p>
            <a:pPr marL="127000" marR="0" lvl="0" indent="-127000" algn="l" defTabSz="914400" rtl="0" eaLnBrk="1" fontAlgn="ctr" latinLnBrk="1" hangingPunct="1">
              <a:lnSpc>
                <a:spcPct val="114000"/>
              </a:lnSpc>
              <a:spcBef>
                <a:spcPts val="3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>
                <a:solidFill>
                  <a:prstClr val="black">
                    <a:lumMod val="50000"/>
                    <a:lumOff val="50000"/>
                  </a:prstClr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Feature importance, .. </a:t>
            </a:r>
            <a:endParaRPr kumimoji="1" lang="ko-KR" alt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37" name="TextBox 236"/>
          <p:cNvSpPr txBox="1"/>
          <p:nvPr/>
        </p:nvSpPr>
        <p:spPr>
          <a:xfrm>
            <a:off x="7725979" y="5733256"/>
            <a:ext cx="1910591" cy="4992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ko-KR"/>
            </a:defPPr>
            <a:lvl1pPr marL="127000" indent="-127000" fontAlgn="ctr">
              <a:lnSpc>
                <a:spcPct val="114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050" b="0">
                <a:solidFill>
                  <a:schemeClr val="tx1">
                    <a:lumMod val="50000"/>
                    <a:lumOff val="50000"/>
                  </a:schemeClr>
                </a:solidFill>
                <a:latin typeface="맑은 고딕"/>
                <a:ea typeface="맑은 고딕"/>
              </a:defRPr>
            </a:lvl1pPr>
          </a:lstStyle>
          <a:p>
            <a:pPr marL="127000" marR="0" lvl="0" indent="-127000" algn="l" defTabSz="914400" rtl="0" eaLnBrk="1" fontAlgn="ctr" latinLnBrk="1" hangingPunct="1">
              <a:lnSpc>
                <a:spcPct val="114000"/>
              </a:lnSpc>
              <a:spcBef>
                <a:spcPts val="3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ko-KR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Various Algorithms </a:t>
            </a:r>
          </a:p>
          <a:p>
            <a:pPr marL="127000" marR="0" lvl="0" indent="-127000" algn="l" defTabSz="914400" rtl="0" eaLnBrk="1" fontAlgn="ctr" latinLnBrk="1" hangingPunct="1">
              <a:lnSpc>
                <a:spcPct val="114000"/>
              </a:lnSpc>
              <a:spcBef>
                <a:spcPts val="3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ko-KR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Nb. of Features used, ..</a:t>
            </a:r>
          </a:p>
        </p:txBody>
      </p:sp>
      <p:sp>
        <p:nvSpPr>
          <p:cNvPr id="171" name="직사각형 170"/>
          <p:cNvSpPr/>
          <p:nvPr/>
        </p:nvSpPr>
        <p:spPr>
          <a:xfrm>
            <a:off x="6409745" y="5732695"/>
            <a:ext cx="1279802" cy="550906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 cap="flat" cmpd="sng" algn="ctr">
            <a:solidFill>
              <a:schemeClr val="bg1">
                <a:lumMod val="50000"/>
              </a:schemeClr>
            </a:solidFill>
            <a:prstDash val="solid"/>
          </a:ln>
          <a:effectLst>
            <a:innerShdw blurRad="165100">
              <a:schemeClr val="bg1">
                <a:lumMod val="65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200" spc="-1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Modeling &amp;</a:t>
            </a:r>
            <a:br>
              <a:rPr lang="en-US" altLang="ko-KR" sz="1200" spc="-1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sz="1200" spc="-1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Look-back</a:t>
            </a:r>
            <a:endParaRPr lang="ko-KR" altLang="en-US" sz="1200" spc="-10" dirty="0">
              <a:solidFill>
                <a:srgbClr val="000000"/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172" name="직사각형 171"/>
          <p:cNvSpPr/>
          <p:nvPr/>
        </p:nvSpPr>
        <p:spPr>
          <a:xfrm>
            <a:off x="6409745" y="1873560"/>
            <a:ext cx="1279802" cy="550906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 cap="flat" cmpd="sng" algn="ctr">
            <a:solidFill>
              <a:schemeClr val="bg1">
                <a:lumMod val="50000"/>
              </a:schemeClr>
            </a:solidFill>
            <a:prstDash val="solid"/>
          </a:ln>
          <a:effectLst>
            <a:innerShdw blurRad="165100">
              <a:schemeClr val="bg1">
                <a:lumMod val="65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1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Understanding</a:t>
            </a:r>
          </a:p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1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of Project </a:t>
            </a:r>
            <a:endParaRPr lang="ko-KR" altLang="en-US" sz="1100" b="0" spc="-10" dirty="0">
              <a:solidFill>
                <a:prstClr val="black">
                  <a:lumMod val="85000"/>
                  <a:lumOff val="15000"/>
                </a:prstClr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173" name="직사각형 172"/>
          <p:cNvSpPr/>
          <p:nvPr/>
        </p:nvSpPr>
        <p:spPr>
          <a:xfrm>
            <a:off x="6409745" y="2645387"/>
            <a:ext cx="1279802" cy="550906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 cap="flat" cmpd="sng" algn="ctr">
            <a:solidFill>
              <a:schemeClr val="bg1">
                <a:lumMod val="50000"/>
              </a:schemeClr>
            </a:solidFill>
            <a:prstDash val="solid"/>
          </a:ln>
          <a:effectLst>
            <a:innerShdw blurRad="165100">
              <a:schemeClr val="bg1">
                <a:lumMod val="65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1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EDA</a:t>
            </a:r>
          </a:p>
        </p:txBody>
      </p:sp>
      <p:cxnSp>
        <p:nvCxnSpPr>
          <p:cNvPr id="174" name="직선 화살표 연결선 173"/>
          <p:cNvCxnSpPr>
            <a:stCxn id="172" idx="2"/>
            <a:endCxn id="173" idx="0"/>
          </p:cNvCxnSpPr>
          <p:nvPr/>
        </p:nvCxnSpPr>
        <p:spPr>
          <a:xfrm>
            <a:off x="7049646" y="2424466"/>
            <a:ext cx="0" cy="220921"/>
          </a:xfrm>
          <a:prstGeom prst="straightConnector1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  <a:round/>
            <a:headEnd type="none" w="med" len="med"/>
            <a:tailEnd type="stealth"/>
          </a:ln>
        </p:spPr>
      </p:cxnSp>
      <p:cxnSp>
        <p:nvCxnSpPr>
          <p:cNvPr id="175" name="직선 화살표 연결선 174"/>
          <p:cNvCxnSpPr>
            <a:stCxn id="173" idx="2"/>
            <a:endCxn id="176" idx="0"/>
          </p:cNvCxnSpPr>
          <p:nvPr/>
        </p:nvCxnSpPr>
        <p:spPr>
          <a:xfrm>
            <a:off x="7049646" y="3196293"/>
            <a:ext cx="0" cy="220921"/>
          </a:xfrm>
          <a:prstGeom prst="straightConnector1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  <a:round/>
            <a:headEnd type="none" w="med" len="med"/>
            <a:tailEnd type="stealth"/>
          </a:ln>
        </p:spPr>
      </p:cxnSp>
      <p:sp>
        <p:nvSpPr>
          <p:cNvPr id="176" name="직사각형 175"/>
          <p:cNvSpPr/>
          <p:nvPr/>
        </p:nvSpPr>
        <p:spPr>
          <a:xfrm>
            <a:off x="6409745" y="3417214"/>
            <a:ext cx="1279802" cy="550906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 cap="flat" cmpd="sng" algn="ctr">
            <a:solidFill>
              <a:schemeClr val="bg1">
                <a:lumMod val="50000"/>
              </a:schemeClr>
            </a:solidFill>
            <a:prstDash val="solid"/>
          </a:ln>
          <a:effectLst>
            <a:innerShdw blurRad="165100">
              <a:schemeClr val="bg1">
                <a:lumMod val="65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200" spc="-1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 Preprocessing</a:t>
            </a:r>
            <a:endParaRPr lang="ko-KR" altLang="en-US" sz="1200" spc="-10" dirty="0">
              <a:solidFill>
                <a:srgbClr val="000000"/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177" name="직사각형 176"/>
          <p:cNvSpPr/>
          <p:nvPr/>
        </p:nvSpPr>
        <p:spPr>
          <a:xfrm>
            <a:off x="6409745" y="4189041"/>
            <a:ext cx="1279802" cy="550906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 cap="flat" cmpd="sng" algn="ctr">
            <a:solidFill>
              <a:schemeClr val="bg1">
                <a:lumMod val="50000"/>
              </a:schemeClr>
            </a:solidFill>
            <a:prstDash val="solid"/>
          </a:ln>
          <a:effectLst>
            <a:innerShdw blurRad="165100">
              <a:schemeClr val="bg1">
                <a:lumMod val="65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1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Feature </a:t>
            </a:r>
            <a:br>
              <a:rPr lang="en-US" altLang="ko-KR" sz="11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sz="11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Creation</a:t>
            </a:r>
            <a:endParaRPr lang="ko-KR" altLang="en-US" sz="1100" b="0" spc="-10" dirty="0">
              <a:solidFill>
                <a:prstClr val="black">
                  <a:lumMod val="85000"/>
                  <a:lumOff val="15000"/>
                </a:prstClr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178" name="직사각형 177"/>
          <p:cNvSpPr/>
          <p:nvPr/>
        </p:nvSpPr>
        <p:spPr>
          <a:xfrm>
            <a:off x="6409745" y="4960868"/>
            <a:ext cx="1279802" cy="550906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 cap="flat" cmpd="sng" algn="ctr">
            <a:solidFill>
              <a:schemeClr val="bg1">
                <a:lumMod val="50000"/>
              </a:schemeClr>
            </a:solidFill>
            <a:prstDash val="solid"/>
          </a:ln>
          <a:effectLst>
            <a:innerShdw blurRad="165100">
              <a:schemeClr val="bg1">
                <a:lumMod val="65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200" spc="-1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Feature </a:t>
            </a:r>
            <a:br>
              <a:rPr lang="en-US" altLang="ko-KR" sz="1200" spc="-1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sz="1200" spc="-1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Selection</a:t>
            </a:r>
            <a:endParaRPr lang="ko-KR" altLang="en-US" sz="1200" spc="-10" dirty="0">
              <a:solidFill>
                <a:srgbClr val="000000"/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cxnSp>
        <p:nvCxnSpPr>
          <p:cNvPr id="179" name="직선 화살표 연결선 178"/>
          <p:cNvCxnSpPr>
            <a:stCxn id="176" idx="2"/>
            <a:endCxn id="177" idx="0"/>
          </p:cNvCxnSpPr>
          <p:nvPr/>
        </p:nvCxnSpPr>
        <p:spPr>
          <a:xfrm>
            <a:off x="7049646" y="3968120"/>
            <a:ext cx="0" cy="220921"/>
          </a:xfrm>
          <a:prstGeom prst="straightConnector1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  <a:round/>
            <a:headEnd type="none" w="med" len="med"/>
            <a:tailEnd type="stealth"/>
          </a:ln>
        </p:spPr>
      </p:cxnSp>
      <p:cxnSp>
        <p:nvCxnSpPr>
          <p:cNvPr id="180" name="직선 화살표 연결선 179"/>
          <p:cNvCxnSpPr>
            <a:stCxn id="177" idx="2"/>
            <a:endCxn id="178" idx="0"/>
          </p:cNvCxnSpPr>
          <p:nvPr/>
        </p:nvCxnSpPr>
        <p:spPr>
          <a:xfrm>
            <a:off x="7049646" y="4739947"/>
            <a:ext cx="0" cy="220921"/>
          </a:xfrm>
          <a:prstGeom prst="straightConnector1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  <a:round/>
            <a:headEnd type="none" w="med" len="med"/>
            <a:tailEnd type="stealth"/>
          </a:ln>
        </p:spPr>
      </p:cxnSp>
      <p:cxnSp>
        <p:nvCxnSpPr>
          <p:cNvPr id="181" name="직선 화살표 연결선 180"/>
          <p:cNvCxnSpPr>
            <a:stCxn id="178" idx="2"/>
            <a:endCxn id="171" idx="0"/>
          </p:cNvCxnSpPr>
          <p:nvPr/>
        </p:nvCxnSpPr>
        <p:spPr>
          <a:xfrm>
            <a:off x="7049646" y="5511774"/>
            <a:ext cx="0" cy="220921"/>
          </a:xfrm>
          <a:prstGeom prst="straightConnector1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  <a:round/>
            <a:headEnd type="none" w="med" len="med"/>
            <a:tailEnd type="stealth"/>
          </a:ln>
        </p:spPr>
      </p:cxnSp>
      <p:sp>
        <p:nvSpPr>
          <p:cNvPr id="212" name="직사각형 211"/>
          <p:cNvSpPr/>
          <p:nvPr/>
        </p:nvSpPr>
        <p:spPr bwMode="auto">
          <a:xfrm>
            <a:off x="7047277" y="5572761"/>
            <a:ext cx="294494" cy="50232"/>
          </a:xfrm>
          <a:prstGeom prst="rect">
            <a:avLst/>
          </a:prstGeom>
          <a:noFill/>
          <a:ln w="6350">
            <a:noFill/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marL="0" marR="0" lvl="0" indent="0" algn="ctr" defTabSz="914400" rtl="0" eaLnBrk="1" fontAlgn="base" latinLnBrk="1" hangingPunct="1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0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맑은 고딕" panose="020B0503020000020004" pitchFamily="34" charset="-127"/>
              <a:cs typeface="Tahoma" panose="020B0604030504040204" pitchFamily="34" charset="0"/>
            </a:endParaRPr>
          </a:p>
        </p:txBody>
      </p:sp>
      <p:grpSp>
        <p:nvGrpSpPr>
          <p:cNvPr id="141" name="그룹 140"/>
          <p:cNvGrpSpPr>
            <a:grpSpLocks/>
          </p:cNvGrpSpPr>
          <p:nvPr/>
        </p:nvGrpSpPr>
        <p:grpSpPr>
          <a:xfrm>
            <a:off x="6342120" y="3393020"/>
            <a:ext cx="301200" cy="216000"/>
            <a:chOff x="7508414" y="3538393"/>
            <a:chExt cx="448573" cy="377825"/>
          </a:xfrm>
          <a:solidFill>
            <a:srgbClr val="0000CC"/>
          </a:solidFill>
        </p:grpSpPr>
        <p:sp>
          <p:nvSpPr>
            <p:cNvPr id="147" name="Freeform 82"/>
            <p:cNvSpPr>
              <a:spLocks/>
            </p:cNvSpPr>
            <p:nvPr/>
          </p:nvSpPr>
          <p:spPr bwMode="auto">
            <a:xfrm>
              <a:off x="7508414" y="3538393"/>
              <a:ext cx="448573" cy="377825"/>
            </a:xfrm>
            <a:custGeom>
              <a:avLst/>
              <a:gdLst/>
              <a:ahLst/>
              <a:cxnLst>
                <a:cxn ang="0">
                  <a:pos x="215" y="2110"/>
                </a:cxn>
                <a:cxn ang="0">
                  <a:pos x="522" y="2503"/>
                </a:cxn>
                <a:cxn ang="0">
                  <a:pos x="892" y="3077"/>
                </a:cxn>
                <a:cxn ang="0">
                  <a:pos x="1057" y="3242"/>
                </a:cxn>
                <a:cxn ang="0">
                  <a:pos x="1236" y="3321"/>
                </a:cxn>
                <a:cxn ang="0">
                  <a:pos x="1421" y="3394"/>
                </a:cxn>
                <a:cxn ang="0">
                  <a:pos x="1765" y="3516"/>
                </a:cxn>
                <a:cxn ang="0">
                  <a:pos x="1914" y="3559"/>
                </a:cxn>
                <a:cxn ang="0">
                  <a:pos x="1958" y="3444"/>
                </a:cxn>
                <a:cxn ang="0">
                  <a:pos x="2122" y="3197"/>
                </a:cxn>
                <a:cxn ang="0">
                  <a:pos x="2267" y="2794"/>
                </a:cxn>
                <a:cxn ang="0">
                  <a:pos x="2468" y="2465"/>
                </a:cxn>
                <a:cxn ang="0">
                  <a:pos x="2600" y="2279"/>
                </a:cxn>
                <a:cxn ang="0">
                  <a:pos x="2738" y="2187"/>
                </a:cxn>
                <a:cxn ang="0">
                  <a:pos x="2833" y="2079"/>
                </a:cxn>
                <a:cxn ang="0">
                  <a:pos x="3103" y="1793"/>
                </a:cxn>
                <a:cxn ang="0">
                  <a:pos x="3483" y="1424"/>
                </a:cxn>
                <a:cxn ang="0">
                  <a:pos x="3913" y="1107"/>
                </a:cxn>
                <a:cxn ang="0">
                  <a:pos x="4132" y="984"/>
                </a:cxn>
                <a:cxn ang="0">
                  <a:pos x="4331" y="824"/>
                </a:cxn>
                <a:cxn ang="0">
                  <a:pos x="4445" y="767"/>
                </a:cxn>
                <a:cxn ang="0">
                  <a:pos x="4629" y="607"/>
                </a:cxn>
                <a:cxn ang="0">
                  <a:pos x="4779" y="447"/>
                </a:cxn>
                <a:cxn ang="0">
                  <a:pos x="4933" y="351"/>
                </a:cxn>
                <a:cxn ang="0">
                  <a:pos x="5066" y="288"/>
                </a:cxn>
                <a:cxn ang="0">
                  <a:pos x="5040" y="253"/>
                </a:cxn>
                <a:cxn ang="0">
                  <a:pos x="4950" y="292"/>
                </a:cxn>
                <a:cxn ang="0">
                  <a:pos x="4846" y="374"/>
                </a:cxn>
                <a:cxn ang="0">
                  <a:pos x="4617" y="532"/>
                </a:cxn>
                <a:cxn ang="0">
                  <a:pos x="4485" y="562"/>
                </a:cxn>
                <a:cxn ang="0">
                  <a:pos x="4094" y="840"/>
                </a:cxn>
                <a:cxn ang="0">
                  <a:pos x="4173" y="728"/>
                </a:cxn>
                <a:cxn ang="0">
                  <a:pos x="4275" y="644"/>
                </a:cxn>
                <a:cxn ang="0">
                  <a:pos x="4400" y="519"/>
                </a:cxn>
                <a:cxn ang="0">
                  <a:pos x="4424" y="438"/>
                </a:cxn>
                <a:cxn ang="0">
                  <a:pos x="4562" y="297"/>
                </a:cxn>
                <a:cxn ang="0">
                  <a:pos x="4370" y="353"/>
                </a:cxn>
                <a:cxn ang="0">
                  <a:pos x="4539" y="205"/>
                </a:cxn>
                <a:cxn ang="0">
                  <a:pos x="4493" y="173"/>
                </a:cxn>
                <a:cxn ang="0">
                  <a:pos x="4375" y="287"/>
                </a:cxn>
                <a:cxn ang="0">
                  <a:pos x="4369" y="168"/>
                </a:cxn>
                <a:cxn ang="0">
                  <a:pos x="4459" y="50"/>
                </a:cxn>
                <a:cxn ang="0">
                  <a:pos x="4357" y="26"/>
                </a:cxn>
                <a:cxn ang="0">
                  <a:pos x="4247" y="140"/>
                </a:cxn>
                <a:cxn ang="0">
                  <a:pos x="3980" y="295"/>
                </a:cxn>
                <a:cxn ang="0">
                  <a:pos x="3246" y="806"/>
                </a:cxn>
                <a:cxn ang="0">
                  <a:pos x="3248" y="760"/>
                </a:cxn>
                <a:cxn ang="0">
                  <a:pos x="3296" y="696"/>
                </a:cxn>
                <a:cxn ang="0">
                  <a:pos x="4015" y="228"/>
                </a:cxn>
                <a:cxn ang="0">
                  <a:pos x="4067" y="146"/>
                </a:cxn>
                <a:cxn ang="0">
                  <a:pos x="3813" y="249"/>
                </a:cxn>
                <a:cxn ang="0">
                  <a:pos x="3352" y="544"/>
                </a:cxn>
                <a:cxn ang="0">
                  <a:pos x="2890" y="860"/>
                </a:cxn>
                <a:cxn ang="0">
                  <a:pos x="2239" y="1317"/>
                </a:cxn>
                <a:cxn ang="0">
                  <a:pos x="1939" y="1667"/>
                </a:cxn>
                <a:cxn ang="0">
                  <a:pos x="1639" y="1983"/>
                </a:cxn>
                <a:cxn ang="0">
                  <a:pos x="1352" y="2069"/>
                </a:cxn>
                <a:cxn ang="0">
                  <a:pos x="1077" y="1529"/>
                </a:cxn>
                <a:cxn ang="0">
                  <a:pos x="769" y="1555"/>
                </a:cxn>
                <a:cxn ang="0">
                  <a:pos x="532" y="1653"/>
                </a:cxn>
                <a:cxn ang="0">
                  <a:pos x="247" y="1745"/>
                </a:cxn>
              </a:cxnLst>
              <a:rect l="0" t="0" r="r" b="b"/>
              <a:pathLst>
                <a:path w="5128" h="3574">
                  <a:moveTo>
                    <a:pt x="0" y="1891"/>
                  </a:moveTo>
                  <a:lnTo>
                    <a:pt x="12" y="1907"/>
                  </a:lnTo>
                  <a:lnTo>
                    <a:pt x="26" y="1923"/>
                  </a:lnTo>
                  <a:lnTo>
                    <a:pt x="40" y="1939"/>
                  </a:lnTo>
                  <a:lnTo>
                    <a:pt x="54" y="1955"/>
                  </a:lnTo>
                  <a:lnTo>
                    <a:pt x="70" y="1970"/>
                  </a:lnTo>
                  <a:lnTo>
                    <a:pt x="86" y="1987"/>
                  </a:lnTo>
                  <a:lnTo>
                    <a:pt x="104" y="2002"/>
                  </a:lnTo>
                  <a:lnTo>
                    <a:pt x="121" y="2016"/>
                  </a:lnTo>
                  <a:lnTo>
                    <a:pt x="137" y="2032"/>
                  </a:lnTo>
                  <a:lnTo>
                    <a:pt x="154" y="2047"/>
                  </a:lnTo>
                  <a:lnTo>
                    <a:pt x="169" y="2062"/>
                  </a:lnTo>
                  <a:lnTo>
                    <a:pt x="186" y="2079"/>
                  </a:lnTo>
                  <a:lnTo>
                    <a:pt x="201" y="2094"/>
                  </a:lnTo>
                  <a:lnTo>
                    <a:pt x="215" y="2110"/>
                  </a:lnTo>
                  <a:lnTo>
                    <a:pt x="228" y="2125"/>
                  </a:lnTo>
                  <a:lnTo>
                    <a:pt x="240" y="2142"/>
                  </a:lnTo>
                  <a:lnTo>
                    <a:pt x="254" y="2171"/>
                  </a:lnTo>
                  <a:lnTo>
                    <a:pt x="272" y="2194"/>
                  </a:lnTo>
                  <a:lnTo>
                    <a:pt x="292" y="2213"/>
                  </a:lnTo>
                  <a:lnTo>
                    <a:pt x="314" y="2230"/>
                  </a:lnTo>
                  <a:lnTo>
                    <a:pt x="335" y="2246"/>
                  </a:lnTo>
                  <a:lnTo>
                    <a:pt x="356" y="2266"/>
                  </a:lnTo>
                  <a:lnTo>
                    <a:pt x="375" y="2288"/>
                  </a:lnTo>
                  <a:lnTo>
                    <a:pt x="391" y="2316"/>
                  </a:lnTo>
                  <a:lnTo>
                    <a:pt x="408" y="2345"/>
                  </a:lnTo>
                  <a:lnTo>
                    <a:pt x="432" y="2381"/>
                  </a:lnTo>
                  <a:lnTo>
                    <a:pt x="460" y="2420"/>
                  </a:lnTo>
                  <a:lnTo>
                    <a:pt x="491" y="2462"/>
                  </a:lnTo>
                  <a:lnTo>
                    <a:pt x="522" y="2503"/>
                  </a:lnTo>
                  <a:lnTo>
                    <a:pt x="550" y="2541"/>
                  </a:lnTo>
                  <a:lnTo>
                    <a:pt x="574" y="2577"/>
                  </a:lnTo>
                  <a:lnTo>
                    <a:pt x="593" y="2605"/>
                  </a:lnTo>
                  <a:lnTo>
                    <a:pt x="605" y="2629"/>
                  </a:lnTo>
                  <a:lnTo>
                    <a:pt x="622" y="2657"/>
                  </a:lnTo>
                  <a:lnTo>
                    <a:pt x="642" y="2693"/>
                  </a:lnTo>
                  <a:lnTo>
                    <a:pt x="665" y="2729"/>
                  </a:lnTo>
                  <a:lnTo>
                    <a:pt x="691" y="2770"/>
                  </a:lnTo>
                  <a:lnTo>
                    <a:pt x="718" y="2813"/>
                  </a:lnTo>
                  <a:lnTo>
                    <a:pt x="748" y="2858"/>
                  </a:lnTo>
                  <a:lnTo>
                    <a:pt x="779" y="2903"/>
                  </a:lnTo>
                  <a:lnTo>
                    <a:pt x="808" y="2948"/>
                  </a:lnTo>
                  <a:lnTo>
                    <a:pt x="838" y="2994"/>
                  </a:lnTo>
                  <a:lnTo>
                    <a:pt x="865" y="3036"/>
                  </a:lnTo>
                  <a:lnTo>
                    <a:pt x="892" y="3077"/>
                  </a:lnTo>
                  <a:lnTo>
                    <a:pt x="916" y="3114"/>
                  </a:lnTo>
                  <a:lnTo>
                    <a:pt x="936" y="3147"/>
                  </a:lnTo>
                  <a:lnTo>
                    <a:pt x="953" y="3177"/>
                  </a:lnTo>
                  <a:lnTo>
                    <a:pt x="966" y="3199"/>
                  </a:lnTo>
                  <a:lnTo>
                    <a:pt x="977" y="3202"/>
                  </a:lnTo>
                  <a:lnTo>
                    <a:pt x="987" y="3203"/>
                  </a:lnTo>
                  <a:lnTo>
                    <a:pt x="998" y="3205"/>
                  </a:lnTo>
                  <a:lnTo>
                    <a:pt x="1007" y="3207"/>
                  </a:lnTo>
                  <a:lnTo>
                    <a:pt x="1019" y="3207"/>
                  </a:lnTo>
                  <a:lnTo>
                    <a:pt x="1030" y="3210"/>
                  </a:lnTo>
                  <a:lnTo>
                    <a:pt x="1039" y="3211"/>
                  </a:lnTo>
                  <a:lnTo>
                    <a:pt x="1050" y="3213"/>
                  </a:lnTo>
                  <a:lnTo>
                    <a:pt x="1052" y="3223"/>
                  </a:lnTo>
                  <a:lnTo>
                    <a:pt x="1055" y="3232"/>
                  </a:lnTo>
                  <a:lnTo>
                    <a:pt x="1057" y="3242"/>
                  </a:lnTo>
                  <a:lnTo>
                    <a:pt x="1060" y="3253"/>
                  </a:lnTo>
                  <a:lnTo>
                    <a:pt x="1069" y="3253"/>
                  </a:lnTo>
                  <a:lnTo>
                    <a:pt x="1078" y="3255"/>
                  </a:lnTo>
                  <a:lnTo>
                    <a:pt x="1087" y="3256"/>
                  </a:lnTo>
                  <a:lnTo>
                    <a:pt x="1097" y="3257"/>
                  </a:lnTo>
                  <a:lnTo>
                    <a:pt x="1105" y="3260"/>
                  </a:lnTo>
                  <a:lnTo>
                    <a:pt x="1115" y="3261"/>
                  </a:lnTo>
                  <a:lnTo>
                    <a:pt x="1126" y="3262"/>
                  </a:lnTo>
                  <a:lnTo>
                    <a:pt x="1134" y="3263"/>
                  </a:lnTo>
                  <a:lnTo>
                    <a:pt x="1151" y="3274"/>
                  </a:lnTo>
                  <a:lnTo>
                    <a:pt x="1169" y="3285"/>
                  </a:lnTo>
                  <a:lnTo>
                    <a:pt x="1185" y="3293"/>
                  </a:lnTo>
                  <a:lnTo>
                    <a:pt x="1201" y="3303"/>
                  </a:lnTo>
                  <a:lnTo>
                    <a:pt x="1219" y="3312"/>
                  </a:lnTo>
                  <a:lnTo>
                    <a:pt x="1236" y="3321"/>
                  </a:lnTo>
                  <a:lnTo>
                    <a:pt x="1254" y="3330"/>
                  </a:lnTo>
                  <a:lnTo>
                    <a:pt x="1270" y="3339"/>
                  </a:lnTo>
                  <a:lnTo>
                    <a:pt x="1282" y="3340"/>
                  </a:lnTo>
                  <a:lnTo>
                    <a:pt x="1293" y="3341"/>
                  </a:lnTo>
                  <a:lnTo>
                    <a:pt x="1305" y="3343"/>
                  </a:lnTo>
                  <a:lnTo>
                    <a:pt x="1317" y="3344"/>
                  </a:lnTo>
                  <a:lnTo>
                    <a:pt x="1328" y="3344"/>
                  </a:lnTo>
                  <a:lnTo>
                    <a:pt x="1340" y="3345"/>
                  </a:lnTo>
                  <a:lnTo>
                    <a:pt x="1353" y="3346"/>
                  </a:lnTo>
                  <a:lnTo>
                    <a:pt x="1365" y="3346"/>
                  </a:lnTo>
                  <a:lnTo>
                    <a:pt x="1373" y="3358"/>
                  </a:lnTo>
                  <a:lnTo>
                    <a:pt x="1383" y="3371"/>
                  </a:lnTo>
                  <a:lnTo>
                    <a:pt x="1392" y="3383"/>
                  </a:lnTo>
                  <a:lnTo>
                    <a:pt x="1401" y="3392"/>
                  </a:lnTo>
                  <a:lnTo>
                    <a:pt x="1421" y="3394"/>
                  </a:lnTo>
                  <a:lnTo>
                    <a:pt x="1443" y="3396"/>
                  </a:lnTo>
                  <a:lnTo>
                    <a:pt x="1463" y="3399"/>
                  </a:lnTo>
                  <a:lnTo>
                    <a:pt x="1483" y="3399"/>
                  </a:lnTo>
                  <a:lnTo>
                    <a:pt x="1506" y="3401"/>
                  </a:lnTo>
                  <a:lnTo>
                    <a:pt x="1525" y="3401"/>
                  </a:lnTo>
                  <a:lnTo>
                    <a:pt x="1546" y="3402"/>
                  </a:lnTo>
                  <a:lnTo>
                    <a:pt x="1566" y="3403"/>
                  </a:lnTo>
                  <a:lnTo>
                    <a:pt x="1591" y="3417"/>
                  </a:lnTo>
                  <a:lnTo>
                    <a:pt x="1613" y="3430"/>
                  </a:lnTo>
                  <a:lnTo>
                    <a:pt x="1639" y="3444"/>
                  </a:lnTo>
                  <a:lnTo>
                    <a:pt x="1663" y="3458"/>
                  </a:lnTo>
                  <a:lnTo>
                    <a:pt x="1689" y="3474"/>
                  </a:lnTo>
                  <a:lnTo>
                    <a:pt x="1714" y="3488"/>
                  </a:lnTo>
                  <a:lnTo>
                    <a:pt x="1739" y="3502"/>
                  </a:lnTo>
                  <a:lnTo>
                    <a:pt x="1765" y="3516"/>
                  </a:lnTo>
                  <a:lnTo>
                    <a:pt x="1774" y="3516"/>
                  </a:lnTo>
                  <a:lnTo>
                    <a:pt x="1785" y="3516"/>
                  </a:lnTo>
                  <a:lnTo>
                    <a:pt x="1795" y="3516"/>
                  </a:lnTo>
                  <a:lnTo>
                    <a:pt x="1806" y="3516"/>
                  </a:lnTo>
                  <a:lnTo>
                    <a:pt x="1817" y="3516"/>
                  </a:lnTo>
                  <a:lnTo>
                    <a:pt x="1827" y="3516"/>
                  </a:lnTo>
                  <a:lnTo>
                    <a:pt x="1837" y="3516"/>
                  </a:lnTo>
                  <a:lnTo>
                    <a:pt x="1848" y="3516"/>
                  </a:lnTo>
                  <a:lnTo>
                    <a:pt x="1857" y="3524"/>
                  </a:lnTo>
                  <a:lnTo>
                    <a:pt x="1867" y="3531"/>
                  </a:lnTo>
                  <a:lnTo>
                    <a:pt x="1877" y="3537"/>
                  </a:lnTo>
                  <a:lnTo>
                    <a:pt x="1886" y="3543"/>
                  </a:lnTo>
                  <a:lnTo>
                    <a:pt x="1895" y="3550"/>
                  </a:lnTo>
                  <a:lnTo>
                    <a:pt x="1905" y="3554"/>
                  </a:lnTo>
                  <a:lnTo>
                    <a:pt x="1914" y="3559"/>
                  </a:lnTo>
                  <a:lnTo>
                    <a:pt x="1923" y="3565"/>
                  </a:lnTo>
                  <a:lnTo>
                    <a:pt x="1952" y="3572"/>
                  </a:lnTo>
                  <a:lnTo>
                    <a:pt x="1971" y="3574"/>
                  </a:lnTo>
                  <a:lnTo>
                    <a:pt x="1983" y="3571"/>
                  </a:lnTo>
                  <a:lnTo>
                    <a:pt x="1987" y="3564"/>
                  </a:lnTo>
                  <a:lnTo>
                    <a:pt x="1987" y="3554"/>
                  </a:lnTo>
                  <a:lnTo>
                    <a:pt x="1980" y="3540"/>
                  </a:lnTo>
                  <a:lnTo>
                    <a:pt x="1973" y="3525"/>
                  </a:lnTo>
                  <a:lnTo>
                    <a:pt x="1964" y="3510"/>
                  </a:lnTo>
                  <a:lnTo>
                    <a:pt x="1957" y="3494"/>
                  </a:lnTo>
                  <a:lnTo>
                    <a:pt x="1948" y="3479"/>
                  </a:lnTo>
                  <a:lnTo>
                    <a:pt x="1944" y="3467"/>
                  </a:lnTo>
                  <a:lnTo>
                    <a:pt x="1943" y="3455"/>
                  </a:lnTo>
                  <a:lnTo>
                    <a:pt x="1947" y="3449"/>
                  </a:lnTo>
                  <a:lnTo>
                    <a:pt x="1958" y="3444"/>
                  </a:lnTo>
                  <a:lnTo>
                    <a:pt x="1977" y="3446"/>
                  </a:lnTo>
                  <a:lnTo>
                    <a:pt x="2005" y="3454"/>
                  </a:lnTo>
                  <a:lnTo>
                    <a:pt x="2019" y="3430"/>
                  </a:lnTo>
                  <a:lnTo>
                    <a:pt x="2031" y="3409"/>
                  </a:lnTo>
                  <a:lnTo>
                    <a:pt x="2041" y="3390"/>
                  </a:lnTo>
                  <a:lnTo>
                    <a:pt x="2050" y="3370"/>
                  </a:lnTo>
                  <a:lnTo>
                    <a:pt x="2060" y="3351"/>
                  </a:lnTo>
                  <a:lnTo>
                    <a:pt x="2070" y="3328"/>
                  </a:lnTo>
                  <a:lnTo>
                    <a:pt x="2081" y="3307"/>
                  </a:lnTo>
                  <a:lnTo>
                    <a:pt x="2093" y="3282"/>
                  </a:lnTo>
                  <a:lnTo>
                    <a:pt x="2095" y="3269"/>
                  </a:lnTo>
                  <a:lnTo>
                    <a:pt x="2100" y="3253"/>
                  </a:lnTo>
                  <a:lnTo>
                    <a:pt x="2106" y="3236"/>
                  </a:lnTo>
                  <a:lnTo>
                    <a:pt x="2114" y="3216"/>
                  </a:lnTo>
                  <a:lnTo>
                    <a:pt x="2122" y="3197"/>
                  </a:lnTo>
                  <a:lnTo>
                    <a:pt x="2129" y="3179"/>
                  </a:lnTo>
                  <a:lnTo>
                    <a:pt x="2133" y="3163"/>
                  </a:lnTo>
                  <a:lnTo>
                    <a:pt x="2134" y="3149"/>
                  </a:lnTo>
                  <a:lnTo>
                    <a:pt x="2148" y="3129"/>
                  </a:lnTo>
                  <a:lnTo>
                    <a:pt x="2161" y="3108"/>
                  </a:lnTo>
                  <a:lnTo>
                    <a:pt x="2175" y="3089"/>
                  </a:lnTo>
                  <a:lnTo>
                    <a:pt x="2186" y="3068"/>
                  </a:lnTo>
                  <a:lnTo>
                    <a:pt x="2198" y="3049"/>
                  </a:lnTo>
                  <a:lnTo>
                    <a:pt x="2210" y="3030"/>
                  </a:lnTo>
                  <a:lnTo>
                    <a:pt x="2222" y="3011"/>
                  </a:lnTo>
                  <a:lnTo>
                    <a:pt x="2234" y="2991"/>
                  </a:lnTo>
                  <a:lnTo>
                    <a:pt x="2241" y="2935"/>
                  </a:lnTo>
                  <a:lnTo>
                    <a:pt x="2252" y="2892"/>
                  </a:lnTo>
                  <a:lnTo>
                    <a:pt x="2264" y="2849"/>
                  </a:lnTo>
                  <a:lnTo>
                    <a:pt x="2267" y="2794"/>
                  </a:lnTo>
                  <a:lnTo>
                    <a:pt x="2281" y="2785"/>
                  </a:lnTo>
                  <a:lnTo>
                    <a:pt x="2296" y="2772"/>
                  </a:lnTo>
                  <a:lnTo>
                    <a:pt x="2312" y="2760"/>
                  </a:lnTo>
                  <a:lnTo>
                    <a:pt x="2328" y="2746"/>
                  </a:lnTo>
                  <a:lnTo>
                    <a:pt x="2344" y="2732"/>
                  </a:lnTo>
                  <a:lnTo>
                    <a:pt x="2360" y="2718"/>
                  </a:lnTo>
                  <a:lnTo>
                    <a:pt x="2374" y="2706"/>
                  </a:lnTo>
                  <a:lnTo>
                    <a:pt x="2388" y="2697"/>
                  </a:lnTo>
                  <a:lnTo>
                    <a:pt x="2398" y="2643"/>
                  </a:lnTo>
                  <a:lnTo>
                    <a:pt x="2403" y="2600"/>
                  </a:lnTo>
                  <a:lnTo>
                    <a:pt x="2408" y="2557"/>
                  </a:lnTo>
                  <a:lnTo>
                    <a:pt x="2420" y="2501"/>
                  </a:lnTo>
                  <a:lnTo>
                    <a:pt x="2431" y="2490"/>
                  </a:lnTo>
                  <a:lnTo>
                    <a:pt x="2448" y="2479"/>
                  </a:lnTo>
                  <a:lnTo>
                    <a:pt x="2468" y="2465"/>
                  </a:lnTo>
                  <a:lnTo>
                    <a:pt x="2491" y="2450"/>
                  </a:lnTo>
                  <a:lnTo>
                    <a:pt x="2516" y="2434"/>
                  </a:lnTo>
                  <a:lnTo>
                    <a:pt x="2536" y="2420"/>
                  </a:lnTo>
                  <a:lnTo>
                    <a:pt x="2553" y="2409"/>
                  </a:lnTo>
                  <a:lnTo>
                    <a:pt x="2563" y="2399"/>
                  </a:lnTo>
                  <a:lnTo>
                    <a:pt x="2561" y="2384"/>
                  </a:lnTo>
                  <a:lnTo>
                    <a:pt x="2561" y="2370"/>
                  </a:lnTo>
                  <a:lnTo>
                    <a:pt x="2565" y="2357"/>
                  </a:lnTo>
                  <a:lnTo>
                    <a:pt x="2568" y="2343"/>
                  </a:lnTo>
                  <a:lnTo>
                    <a:pt x="2574" y="2329"/>
                  </a:lnTo>
                  <a:lnTo>
                    <a:pt x="2577" y="2316"/>
                  </a:lnTo>
                  <a:lnTo>
                    <a:pt x="2579" y="2300"/>
                  </a:lnTo>
                  <a:lnTo>
                    <a:pt x="2577" y="2286"/>
                  </a:lnTo>
                  <a:lnTo>
                    <a:pt x="2589" y="2284"/>
                  </a:lnTo>
                  <a:lnTo>
                    <a:pt x="2600" y="2279"/>
                  </a:lnTo>
                  <a:lnTo>
                    <a:pt x="2612" y="2276"/>
                  </a:lnTo>
                  <a:lnTo>
                    <a:pt x="2625" y="2272"/>
                  </a:lnTo>
                  <a:lnTo>
                    <a:pt x="2637" y="2268"/>
                  </a:lnTo>
                  <a:lnTo>
                    <a:pt x="2647" y="2265"/>
                  </a:lnTo>
                  <a:lnTo>
                    <a:pt x="2659" y="2259"/>
                  </a:lnTo>
                  <a:lnTo>
                    <a:pt x="2671" y="2256"/>
                  </a:lnTo>
                  <a:lnTo>
                    <a:pt x="2676" y="2235"/>
                  </a:lnTo>
                  <a:lnTo>
                    <a:pt x="2684" y="2214"/>
                  </a:lnTo>
                  <a:lnTo>
                    <a:pt x="2691" y="2194"/>
                  </a:lnTo>
                  <a:lnTo>
                    <a:pt x="2701" y="2172"/>
                  </a:lnTo>
                  <a:lnTo>
                    <a:pt x="2709" y="2176"/>
                  </a:lnTo>
                  <a:lnTo>
                    <a:pt x="2716" y="2178"/>
                  </a:lnTo>
                  <a:lnTo>
                    <a:pt x="2723" y="2181"/>
                  </a:lnTo>
                  <a:lnTo>
                    <a:pt x="2730" y="2184"/>
                  </a:lnTo>
                  <a:lnTo>
                    <a:pt x="2738" y="2187"/>
                  </a:lnTo>
                  <a:lnTo>
                    <a:pt x="2748" y="2189"/>
                  </a:lnTo>
                  <a:lnTo>
                    <a:pt x="2756" y="2192"/>
                  </a:lnTo>
                  <a:lnTo>
                    <a:pt x="2765" y="2194"/>
                  </a:lnTo>
                  <a:lnTo>
                    <a:pt x="2772" y="2176"/>
                  </a:lnTo>
                  <a:lnTo>
                    <a:pt x="2778" y="2158"/>
                  </a:lnTo>
                  <a:lnTo>
                    <a:pt x="2783" y="2140"/>
                  </a:lnTo>
                  <a:lnTo>
                    <a:pt x="2788" y="2123"/>
                  </a:lnTo>
                  <a:lnTo>
                    <a:pt x="2793" y="2118"/>
                  </a:lnTo>
                  <a:lnTo>
                    <a:pt x="2799" y="2112"/>
                  </a:lnTo>
                  <a:lnTo>
                    <a:pt x="2805" y="2108"/>
                  </a:lnTo>
                  <a:lnTo>
                    <a:pt x="2810" y="2101"/>
                  </a:lnTo>
                  <a:lnTo>
                    <a:pt x="2817" y="2096"/>
                  </a:lnTo>
                  <a:lnTo>
                    <a:pt x="2822" y="2091"/>
                  </a:lnTo>
                  <a:lnTo>
                    <a:pt x="2829" y="2085"/>
                  </a:lnTo>
                  <a:lnTo>
                    <a:pt x="2833" y="2079"/>
                  </a:lnTo>
                  <a:lnTo>
                    <a:pt x="2844" y="2062"/>
                  </a:lnTo>
                  <a:lnTo>
                    <a:pt x="2854" y="2046"/>
                  </a:lnTo>
                  <a:lnTo>
                    <a:pt x="2866" y="2029"/>
                  </a:lnTo>
                  <a:lnTo>
                    <a:pt x="2879" y="2013"/>
                  </a:lnTo>
                  <a:lnTo>
                    <a:pt x="2890" y="1996"/>
                  </a:lnTo>
                  <a:lnTo>
                    <a:pt x="2903" y="1980"/>
                  </a:lnTo>
                  <a:lnTo>
                    <a:pt x="2918" y="1962"/>
                  </a:lnTo>
                  <a:lnTo>
                    <a:pt x="2932" y="1945"/>
                  </a:lnTo>
                  <a:lnTo>
                    <a:pt x="2957" y="1925"/>
                  </a:lnTo>
                  <a:lnTo>
                    <a:pt x="2982" y="1904"/>
                  </a:lnTo>
                  <a:lnTo>
                    <a:pt x="3007" y="1881"/>
                  </a:lnTo>
                  <a:lnTo>
                    <a:pt x="3031" y="1861"/>
                  </a:lnTo>
                  <a:lnTo>
                    <a:pt x="3056" y="1839"/>
                  </a:lnTo>
                  <a:lnTo>
                    <a:pt x="3080" y="1816"/>
                  </a:lnTo>
                  <a:lnTo>
                    <a:pt x="3103" y="1793"/>
                  </a:lnTo>
                  <a:lnTo>
                    <a:pt x="3127" y="1770"/>
                  </a:lnTo>
                  <a:lnTo>
                    <a:pt x="3150" y="1747"/>
                  </a:lnTo>
                  <a:lnTo>
                    <a:pt x="3174" y="1725"/>
                  </a:lnTo>
                  <a:lnTo>
                    <a:pt x="3199" y="1700"/>
                  </a:lnTo>
                  <a:lnTo>
                    <a:pt x="3222" y="1676"/>
                  </a:lnTo>
                  <a:lnTo>
                    <a:pt x="3246" y="1651"/>
                  </a:lnTo>
                  <a:lnTo>
                    <a:pt x="3270" y="1627"/>
                  </a:lnTo>
                  <a:lnTo>
                    <a:pt x="3296" y="1603"/>
                  </a:lnTo>
                  <a:lnTo>
                    <a:pt x="3320" y="1578"/>
                  </a:lnTo>
                  <a:lnTo>
                    <a:pt x="3346" y="1551"/>
                  </a:lnTo>
                  <a:lnTo>
                    <a:pt x="3373" y="1528"/>
                  </a:lnTo>
                  <a:lnTo>
                    <a:pt x="3399" y="1502"/>
                  </a:lnTo>
                  <a:lnTo>
                    <a:pt x="3426" y="1477"/>
                  </a:lnTo>
                  <a:lnTo>
                    <a:pt x="3454" y="1450"/>
                  </a:lnTo>
                  <a:lnTo>
                    <a:pt x="3483" y="1424"/>
                  </a:lnTo>
                  <a:lnTo>
                    <a:pt x="3514" y="1399"/>
                  </a:lnTo>
                  <a:lnTo>
                    <a:pt x="3543" y="1373"/>
                  </a:lnTo>
                  <a:lnTo>
                    <a:pt x="3575" y="1347"/>
                  </a:lnTo>
                  <a:lnTo>
                    <a:pt x="3607" y="1320"/>
                  </a:lnTo>
                  <a:lnTo>
                    <a:pt x="3640" y="1295"/>
                  </a:lnTo>
                  <a:lnTo>
                    <a:pt x="3675" y="1267"/>
                  </a:lnTo>
                  <a:lnTo>
                    <a:pt x="3710" y="1242"/>
                  </a:lnTo>
                  <a:lnTo>
                    <a:pt x="3746" y="1215"/>
                  </a:lnTo>
                  <a:lnTo>
                    <a:pt x="3785" y="1189"/>
                  </a:lnTo>
                  <a:lnTo>
                    <a:pt x="3824" y="1163"/>
                  </a:lnTo>
                  <a:lnTo>
                    <a:pt x="3841" y="1151"/>
                  </a:lnTo>
                  <a:lnTo>
                    <a:pt x="3859" y="1139"/>
                  </a:lnTo>
                  <a:lnTo>
                    <a:pt x="3877" y="1128"/>
                  </a:lnTo>
                  <a:lnTo>
                    <a:pt x="3895" y="1117"/>
                  </a:lnTo>
                  <a:lnTo>
                    <a:pt x="3913" y="1107"/>
                  </a:lnTo>
                  <a:lnTo>
                    <a:pt x="3931" y="1095"/>
                  </a:lnTo>
                  <a:lnTo>
                    <a:pt x="3949" y="1085"/>
                  </a:lnTo>
                  <a:lnTo>
                    <a:pt x="3969" y="1075"/>
                  </a:lnTo>
                  <a:lnTo>
                    <a:pt x="3979" y="1069"/>
                  </a:lnTo>
                  <a:lnTo>
                    <a:pt x="3991" y="1065"/>
                  </a:lnTo>
                  <a:lnTo>
                    <a:pt x="4001" y="1059"/>
                  </a:lnTo>
                  <a:lnTo>
                    <a:pt x="4012" y="1055"/>
                  </a:lnTo>
                  <a:lnTo>
                    <a:pt x="4023" y="1049"/>
                  </a:lnTo>
                  <a:lnTo>
                    <a:pt x="4033" y="1044"/>
                  </a:lnTo>
                  <a:lnTo>
                    <a:pt x="4044" y="1037"/>
                  </a:lnTo>
                  <a:lnTo>
                    <a:pt x="4056" y="1032"/>
                  </a:lnTo>
                  <a:lnTo>
                    <a:pt x="4075" y="1020"/>
                  </a:lnTo>
                  <a:lnTo>
                    <a:pt x="4094" y="1008"/>
                  </a:lnTo>
                  <a:lnTo>
                    <a:pt x="4113" y="997"/>
                  </a:lnTo>
                  <a:lnTo>
                    <a:pt x="4132" y="984"/>
                  </a:lnTo>
                  <a:lnTo>
                    <a:pt x="4152" y="973"/>
                  </a:lnTo>
                  <a:lnTo>
                    <a:pt x="4171" y="959"/>
                  </a:lnTo>
                  <a:lnTo>
                    <a:pt x="4190" y="949"/>
                  </a:lnTo>
                  <a:lnTo>
                    <a:pt x="4209" y="936"/>
                  </a:lnTo>
                  <a:lnTo>
                    <a:pt x="4222" y="927"/>
                  </a:lnTo>
                  <a:lnTo>
                    <a:pt x="4235" y="917"/>
                  </a:lnTo>
                  <a:lnTo>
                    <a:pt x="4247" y="907"/>
                  </a:lnTo>
                  <a:lnTo>
                    <a:pt x="4262" y="897"/>
                  </a:lnTo>
                  <a:lnTo>
                    <a:pt x="4274" y="888"/>
                  </a:lnTo>
                  <a:lnTo>
                    <a:pt x="4288" y="878"/>
                  </a:lnTo>
                  <a:lnTo>
                    <a:pt x="4301" y="870"/>
                  </a:lnTo>
                  <a:lnTo>
                    <a:pt x="4315" y="859"/>
                  </a:lnTo>
                  <a:lnTo>
                    <a:pt x="4320" y="846"/>
                  </a:lnTo>
                  <a:lnTo>
                    <a:pt x="4326" y="835"/>
                  </a:lnTo>
                  <a:lnTo>
                    <a:pt x="4331" y="824"/>
                  </a:lnTo>
                  <a:lnTo>
                    <a:pt x="4335" y="814"/>
                  </a:lnTo>
                  <a:lnTo>
                    <a:pt x="4345" y="806"/>
                  </a:lnTo>
                  <a:lnTo>
                    <a:pt x="4352" y="801"/>
                  </a:lnTo>
                  <a:lnTo>
                    <a:pt x="4361" y="792"/>
                  </a:lnTo>
                  <a:lnTo>
                    <a:pt x="4370" y="786"/>
                  </a:lnTo>
                  <a:lnTo>
                    <a:pt x="4379" y="778"/>
                  </a:lnTo>
                  <a:lnTo>
                    <a:pt x="4389" y="772"/>
                  </a:lnTo>
                  <a:lnTo>
                    <a:pt x="4397" y="764"/>
                  </a:lnTo>
                  <a:lnTo>
                    <a:pt x="4407" y="758"/>
                  </a:lnTo>
                  <a:lnTo>
                    <a:pt x="4410" y="764"/>
                  </a:lnTo>
                  <a:lnTo>
                    <a:pt x="4413" y="771"/>
                  </a:lnTo>
                  <a:lnTo>
                    <a:pt x="4416" y="777"/>
                  </a:lnTo>
                  <a:lnTo>
                    <a:pt x="4418" y="783"/>
                  </a:lnTo>
                  <a:lnTo>
                    <a:pt x="4432" y="774"/>
                  </a:lnTo>
                  <a:lnTo>
                    <a:pt x="4445" y="767"/>
                  </a:lnTo>
                  <a:lnTo>
                    <a:pt x="4460" y="758"/>
                  </a:lnTo>
                  <a:lnTo>
                    <a:pt x="4474" y="749"/>
                  </a:lnTo>
                  <a:lnTo>
                    <a:pt x="4488" y="742"/>
                  </a:lnTo>
                  <a:lnTo>
                    <a:pt x="4503" y="732"/>
                  </a:lnTo>
                  <a:lnTo>
                    <a:pt x="4517" y="725"/>
                  </a:lnTo>
                  <a:lnTo>
                    <a:pt x="4528" y="717"/>
                  </a:lnTo>
                  <a:lnTo>
                    <a:pt x="4539" y="703"/>
                  </a:lnTo>
                  <a:lnTo>
                    <a:pt x="4549" y="684"/>
                  </a:lnTo>
                  <a:lnTo>
                    <a:pt x="4558" y="667"/>
                  </a:lnTo>
                  <a:lnTo>
                    <a:pt x="4567" y="653"/>
                  </a:lnTo>
                  <a:lnTo>
                    <a:pt x="4578" y="642"/>
                  </a:lnTo>
                  <a:lnTo>
                    <a:pt x="4591" y="632"/>
                  </a:lnTo>
                  <a:lnTo>
                    <a:pt x="4604" y="624"/>
                  </a:lnTo>
                  <a:lnTo>
                    <a:pt x="4617" y="615"/>
                  </a:lnTo>
                  <a:lnTo>
                    <a:pt x="4629" y="607"/>
                  </a:lnTo>
                  <a:lnTo>
                    <a:pt x="4641" y="597"/>
                  </a:lnTo>
                  <a:lnTo>
                    <a:pt x="4652" y="586"/>
                  </a:lnTo>
                  <a:lnTo>
                    <a:pt x="4663" y="578"/>
                  </a:lnTo>
                  <a:lnTo>
                    <a:pt x="4668" y="563"/>
                  </a:lnTo>
                  <a:lnTo>
                    <a:pt x="4672" y="547"/>
                  </a:lnTo>
                  <a:lnTo>
                    <a:pt x="4677" y="532"/>
                  </a:lnTo>
                  <a:lnTo>
                    <a:pt x="4684" y="515"/>
                  </a:lnTo>
                  <a:lnTo>
                    <a:pt x="4695" y="507"/>
                  </a:lnTo>
                  <a:lnTo>
                    <a:pt x="4709" y="498"/>
                  </a:lnTo>
                  <a:lnTo>
                    <a:pt x="4720" y="491"/>
                  </a:lnTo>
                  <a:lnTo>
                    <a:pt x="4733" y="481"/>
                  </a:lnTo>
                  <a:lnTo>
                    <a:pt x="4745" y="473"/>
                  </a:lnTo>
                  <a:lnTo>
                    <a:pt x="4758" y="463"/>
                  </a:lnTo>
                  <a:lnTo>
                    <a:pt x="4768" y="456"/>
                  </a:lnTo>
                  <a:lnTo>
                    <a:pt x="4779" y="447"/>
                  </a:lnTo>
                  <a:lnTo>
                    <a:pt x="4794" y="443"/>
                  </a:lnTo>
                  <a:lnTo>
                    <a:pt x="4808" y="438"/>
                  </a:lnTo>
                  <a:lnTo>
                    <a:pt x="4822" y="434"/>
                  </a:lnTo>
                  <a:lnTo>
                    <a:pt x="4835" y="430"/>
                  </a:lnTo>
                  <a:lnTo>
                    <a:pt x="4848" y="425"/>
                  </a:lnTo>
                  <a:lnTo>
                    <a:pt x="4861" y="421"/>
                  </a:lnTo>
                  <a:lnTo>
                    <a:pt x="4874" y="416"/>
                  </a:lnTo>
                  <a:lnTo>
                    <a:pt x="4888" y="413"/>
                  </a:lnTo>
                  <a:lnTo>
                    <a:pt x="4894" y="404"/>
                  </a:lnTo>
                  <a:lnTo>
                    <a:pt x="4901" y="395"/>
                  </a:lnTo>
                  <a:lnTo>
                    <a:pt x="4907" y="387"/>
                  </a:lnTo>
                  <a:lnTo>
                    <a:pt x="4913" y="378"/>
                  </a:lnTo>
                  <a:lnTo>
                    <a:pt x="4920" y="369"/>
                  </a:lnTo>
                  <a:lnTo>
                    <a:pt x="4926" y="360"/>
                  </a:lnTo>
                  <a:lnTo>
                    <a:pt x="4933" y="351"/>
                  </a:lnTo>
                  <a:lnTo>
                    <a:pt x="4939" y="342"/>
                  </a:lnTo>
                  <a:lnTo>
                    <a:pt x="4950" y="335"/>
                  </a:lnTo>
                  <a:lnTo>
                    <a:pt x="4960" y="328"/>
                  </a:lnTo>
                  <a:lnTo>
                    <a:pt x="4970" y="321"/>
                  </a:lnTo>
                  <a:lnTo>
                    <a:pt x="4980" y="314"/>
                  </a:lnTo>
                  <a:lnTo>
                    <a:pt x="4990" y="306"/>
                  </a:lnTo>
                  <a:lnTo>
                    <a:pt x="5000" y="299"/>
                  </a:lnTo>
                  <a:lnTo>
                    <a:pt x="5009" y="292"/>
                  </a:lnTo>
                  <a:lnTo>
                    <a:pt x="5018" y="283"/>
                  </a:lnTo>
                  <a:lnTo>
                    <a:pt x="5024" y="288"/>
                  </a:lnTo>
                  <a:lnTo>
                    <a:pt x="5032" y="294"/>
                  </a:lnTo>
                  <a:lnTo>
                    <a:pt x="5039" y="300"/>
                  </a:lnTo>
                  <a:lnTo>
                    <a:pt x="5044" y="305"/>
                  </a:lnTo>
                  <a:lnTo>
                    <a:pt x="5054" y="297"/>
                  </a:lnTo>
                  <a:lnTo>
                    <a:pt x="5066" y="288"/>
                  </a:lnTo>
                  <a:lnTo>
                    <a:pt x="5076" y="280"/>
                  </a:lnTo>
                  <a:lnTo>
                    <a:pt x="5086" y="271"/>
                  </a:lnTo>
                  <a:lnTo>
                    <a:pt x="5096" y="261"/>
                  </a:lnTo>
                  <a:lnTo>
                    <a:pt x="5107" y="251"/>
                  </a:lnTo>
                  <a:lnTo>
                    <a:pt x="5118" y="243"/>
                  </a:lnTo>
                  <a:lnTo>
                    <a:pt x="5128" y="234"/>
                  </a:lnTo>
                  <a:lnTo>
                    <a:pt x="5116" y="239"/>
                  </a:lnTo>
                  <a:lnTo>
                    <a:pt x="5104" y="246"/>
                  </a:lnTo>
                  <a:lnTo>
                    <a:pt x="5092" y="253"/>
                  </a:lnTo>
                  <a:lnTo>
                    <a:pt x="5078" y="257"/>
                  </a:lnTo>
                  <a:lnTo>
                    <a:pt x="5066" y="264"/>
                  </a:lnTo>
                  <a:lnTo>
                    <a:pt x="5054" y="269"/>
                  </a:lnTo>
                  <a:lnTo>
                    <a:pt x="5042" y="275"/>
                  </a:lnTo>
                  <a:lnTo>
                    <a:pt x="5030" y="280"/>
                  </a:lnTo>
                  <a:lnTo>
                    <a:pt x="5040" y="253"/>
                  </a:lnTo>
                  <a:lnTo>
                    <a:pt x="5050" y="230"/>
                  </a:lnTo>
                  <a:lnTo>
                    <a:pt x="5056" y="204"/>
                  </a:lnTo>
                  <a:lnTo>
                    <a:pt x="5062" y="180"/>
                  </a:lnTo>
                  <a:lnTo>
                    <a:pt x="5053" y="187"/>
                  </a:lnTo>
                  <a:lnTo>
                    <a:pt x="5044" y="197"/>
                  </a:lnTo>
                  <a:lnTo>
                    <a:pt x="5034" y="205"/>
                  </a:lnTo>
                  <a:lnTo>
                    <a:pt x="5023" y="214"/>
                  </a:lnTo>
                  <a:lnTo>
                    <a:pt x="5014" y="222"/>
                  </a:lnTo>
                  <a:lnTo>
                    <a:pt x="5003" y="231"/>
                  </a:lnTo>
                  <a:lnTo>
                    <a:pt x="4991" y="239"/>
                  </a:lnTo>
                  <a:lnTo>
                    <a:pt x="4982" y="249"/>
                  </a:lnTo>
                  <a:lnTo>
                    <a:pt x="4974" y="260"/>
                  </a:lnTo>
                  <a:lnTo>
                    <a:pt x="4965" y="269"/>
                  </a:lnTo>
                  <a:lnTo>
                    <a:pt x="4957" y="280"/>
                  </a:lnTo>
                  <a:lnTo>
                    <a:pt x="4950" y="292"/>
                  </a:lnTo>
                  <a:lnTo>
                    <a:pt x="4942" y="303"/>
                  </a:lnTo>
                  <a:lnTo>
                    <a:pt x="4934" y="314"/>
                  </a:lnTo>
                  <a:lnTo>
                    <a:pt x="4926" y="326"/>
                  </a:lnTo>
                  <a:lnTo>
                    <a:pt x="4919" y="337"/>
                  </a:lnTo>
                  <a:lnTo>
                    <a:pt x="4911" y="342"/>
                  </a:lnTo>
                  <a:lnTo>
                    <a:pt x="4904" y="347"/>
                  </a:lnTo>
                  <a:lnTo>
                    <a:pt x="4896" y="353"/>
                  </a:lnTo>
                  <a:lnTo>
                    <a:pt x="4890" y="359"/>
                  </a:lnTo>
                  <a:lnTo>
                    <a:pt x="4881" y="364"/>
                  </a:lnTo>
                  <a:lnTo>
                    <a:pt x="4875" y="369"/>
                  </a:lnTo>
                  <a:lnTo>
                    <a:pt x="4869" y="374"/>
                  </a:lnTo>
                  <a:lnTo>
                    <a:pt x="4861" y="379"/>
                  </a:lnTo>
                  <a:lnTo>
                    <a:pt x="4856" y="378"/>
                  </a:lnTo>
                  <a:lnTo>
                    <a:pt x="4851" y="377"/>
                  </a:lnTo>
                  <a:lnTo>
                    <a:pt x="4846" y="374"/>
                  </a:lnTo>
                  <a:lnTo>
                    <a:pt x="4842" y="372"/>
                  </a:lnTo>
                  <a:lnTo>
                    <a:pt x="4837" y="371"/>
                  </a:lnTo>
                  <a:lnTo>
                    <a:pt x="4832" y="369"/>
                  </a:lnTo>
                  <a:lnTo>
                    <a:pt x="4826" y="367"/>
                  </a:lnTo>
                  <a:lnTo>
                    <a:pt x="4822" y="367"/>
                  </a:lnTo>
                  <a:lnTo>
                    <a:pt x="4798" y="385"/>
                  </a:lnTo>
                  <a:lnTo>
                    <a:pt x="4777" y="404"/>
                  </a:lnTo>
                  <a:lnTo>
                    <a:pt x="4754" y="424"/>
                  </a:lnTo>
                  <a:lnTo>
                    <a:pt x="4732" y="443"/>
                  </a:lnTo>
                  <a:lnTo>
                    <a:pt x="4709" y="462"/>
                  </a:lnTo>
                  <a:lnTo>
                    <a:pt x="4684" y="481"/>
                  </a:lnTo>
                  <a:lnTo>
                    <a:pt x="4662" y="501"/>
                  </a:lnTo>
                  <a:lnTo>
                    <a:pt x="4637" y="520"/>
                  </a:lnTo>
                  <a:lnTo>
                    <a:pt x="4626" y="526"/>
                  </a:lnTo>
                  <a:lnTo>
                    <a:pt x="4617" y="532"/>
                  </a:lnTo>
                  <a:lnTo>
                    <a:pt x="4606" y="536"/>
                  </a:lnTo>
                  <a:lnTo>
                    <a:pt x="4597" y="543"/>
                  </a:lnTo>
                  <a:lnTo>
                    <a:pt x="4586" y="547"/>
                  </a:lnTo>
                  <a:lnTo>
                    <a:pt x="4577" y="552"/>
                  </a:lnTo>
                  <a:lnTo>
                    <a:pt x="4567" y="559"/>
                  </a:lnTo>
                  <a:lnTo>
                    <a:pt x="4558" y="564"/>
                  </a:lnTo>
                  <a:lnTo>
                    <a:pt x="4552" y="562"/>
                  </a:lnTo>
                  <a:lnTo>
                    <a:pt x="4545" y="559"/>
                  </a:lnTo>
                  <a:lnTo>
                    <a:pt x="4539" y="557"/>
                  </a:lnTo>
                  <a:lnTo>
                    <a:pt x="4535" y="552"/>
                  </a:lnTo>
                  <a:lnTo>
                    <a:pt x="4527" y="550"/>
                  </a:lnTo>
                  <a:lnTo>
                    <a:pt x="4523" y="547"/>
                  </a:lnTo>
                  <a:lnTo>
                    <a:pt x="4517" y="545"/>
                  </a:lnTo>
                  <a:lnTo>
                    <a:pt x="4511" y="543"/>
                  </a:lnTo>
                  <a:lnTo>
                    <a:pt x="4485" y="562"/>
                  </a:lnTo>
                  <a:lnTo>
                    <a:pt x="4459" y="579"/>
                  </a:lnTo>
                  <a:lnTo>
                    <a:pt x="4432" y="598"/>
                  </a:lnTo>
                  <a:lnTo>
                    <a:pt x="4407" y="616"/>
                  </a:lnTo>
                  <a:lnTo>
                    <a:pt x="4382" y="634"/>
                  </a:lnTo>
                  <a:lnTo>
                    <a:pt x="4354" y="654"/>
                  </a:lnTo>
                  <a:lnTo>
                    <a:pt x="4329" y="672"/>
                  </a:lnTo>
                  <a:lnTo>
                    <a:pt x="4303" y="690"/>
                  </a:lnTo>
                  <a:lnTo>
                    <a:pt x="4276" y="708"/>
                  </a:lnTo>
                  <a:lnTo>
                    <a:pt x="4251" y="728"/>
                  </a:lnTo>
                  <a:lnTo>
                    <a:pt x="4225" y="745"/>
                  </a:lnTo>
                  <a:lnTo>
                    <a:pt x="4199" y="764"/>
                  </a:lnTo>
                  <a:lnTo>
                    <a:pt x="4173" y="782"/>
                  </a:lnTo>
                  <a:lnTo>
                    <a:pt x="4146" y="802"/>
                  </a:lnTo>
                  <a:lnTo>
                    <a:pt x="4121" y="821"/>
                  </a:lnTo>
                  <a:lnTo>
                    <a:pt x="4094" y="840"/>
                  </a:lnTo>
                  <a:lnTo>
                    <a:pt x="4088" y="831"/>
                  </a:lnTo>
                  <a:lnTo>
                    <a:pt x="4081" y="824"/>
                  </a:lnTo>
                  <a:lnTo>
                    <a:pt x="4075" y="813"/>
                  </a:lnTo>
                  <a:lnTo>
                    <a:pt x="4071" y="803"/>
                  </a:lnTo>
                  <a:lnTo>
                    <a:pt x="4081" y="795"/>
                  </a:lnTo>
                  <a:lnTo>
                    <a:pt x="4090" y="788"/>
                  </a:lnTo>
                  <a:lnTo>
                    <a:pt x="4100" y="778"/>
                  </a:lnTo>
                  <a:lnTo>
                    <a:pt x="4109" y="770"/>
                  </a:lnTo>
                  <a:lnTo>
                    <a:pt x="4120" y="760"/>
                  </a:lnTo>
                  <a:lnTo>
                    <a:pt x="4129" y="752"/>
                  </a:lnTo>
                  <a:lnTo>
                    <a:pt x="4140" y="742"/>
                  </a:lnTo>
                  <a:lnTo>
                    <a:pt x="4151" y="733"/>
                  </a:lnTo>
                  <a:lnTo>
                    <a:pt x="4158" y="731"/>
                  </a:lnTo>
                  <a:lnTo>
                    <a:pt x="4166" y="728"/>
                  </a:lnTo>
                  <a:lnTo>
                    <a:pt x="4173" y="728"/>
                  </a:lnTo>
                  <a:lnTo>
                    <a:pt x="4183" y="725"/>
                  </a:lnTo>
                  <a:lnTo>
                    <a:pt x="4190" y="722"/>
                  </a:lnTo>
                  <a:lnTo>
                    <a:pt x="4198" y="720"/>
                  </a:lnTo>
                  <a:lnTo>
                    <a:pt x="4207" y="716"/>
                  </a:lnTo>
                  <a:lnTo>
                    <a:pt x="4215" y="714"/>
                  </a:lnTo>
                  <a:lnTo>
                    <a:pt x="4219" y="707"/>
                  </a:lnTo>
                  <a:lnTo>
                    <a:pt x="4224" y="699"/>
                  </a:lnTo>
                  <a:lnTo>
                    <a:pt x="4230" y="693"/>
                  </a:lnTo>
                  <a:lnTo>
                    <a:pt x="4235" y="686"/>
                  </a:lnTo>
                  <a:lnTo>
                    <a:pt x="4239" y="678"/>
                  </a:lnTo>
                  <a:lnTo>
                    <a:pt x="4244" y="671"/>
                  </a:lnTo>
                  <a:lnTo>
                    <a:pt x="4251" y="662"/>
                  </a:lnTo>
                  <a:lnTo>
                    <a:pt x="4256" y="655"/>
                  </a:lnTo>
                  <a:lnTo>
                    <a:pt x="4267" y="650"/>
                  </a:lnTo>
                  <a:lnTo>
                    <a:pt x="4275" y="644"/>
                  </a:lnTo>
                  <a:lnTo>
                    <a:pt x="4286" y="639"/>
                  </a:lnTo>
                  <a:lnTo>
                    <a:pt x="4297" y="632"/>
                  </a:lnTo>
                  <a:lnTo>
                    <a:pt x="4305" y="627"/>
                  </a:lnTo>
                  <a:lnTo>
                    <a:pt x="4315" y="622"/>
                  </a:lnTo>
                  <a:lnTo>
                    <a:pt x="4326" y="615"/>
                  </a:lnTo>
                  <a:lnTo>
                    <a:pt x="4335" y="610"/>
                  </a:lnTo>
                  <a:lnTo>
                    <a:pt x="4343" y="596"/>
                  </a:lnTo>
                  <a:lnTo>
                    <a:pt x="4350" y="582"/>
                  </a:lnTo>
                  <a:lnTo>
                    <a:pt x="4357" y="568"/>
                  </a:lnTo>
                  <a:lnTo>
                    <a:pt x="4365" y="552"/>
                  </a:lnTo>
                  <a:lnTo>
                    <a:pt x="4371" y="545"/>
                  </a:lnTo>
                  <a:lnTo>
                    <a:pt x="4379" y="539"/>
                  </a:lnTo>
                  <a:lnTo>
                    <a:pt x="4386" y="532"/>
                  </a:lnTo>
                  <a:lnTo>
                    <a:pt x="4393" y="526"/>
                  </a:lnTo>
                  <a:lnTo>
                    <a:pt x="4400" y="519"/>
                  </a:lnTo>
                  <a:lnTo>
                    <a:pt x="4409" y="513"/>
                  </a:lnTo>
                  <a:lnTo>
                    <a:pt x="4417" y="507"/>
                  </a:lnTo>
                  <a:lnTo>
                    <a:pt x="4425" y="500"/>
                  </a:lnTo>
                  <a:lnTo>
                    <a:pt x="4418" y="498"/>
                  </a:lnTo>
                  <a:lnTo>
                    <a:pt x="4413" y="495"/>
                  </a:lnTo>
                  <a:lnTo>
                    <a:pt x="4407" y="493"/>
                  </a:lnTo>
                  <a:lnTo>
                    <a:pt x="4400" y="489"/>
                  </a:lnTo>
                  <a:lnTo>
                    <a:pt x="4395" y="486"/>
                  </a:lnTo>
                  <a:lnTo>
                    <a:pt x="4389" y="482"/>
                  </a:lnTo>
                  <a:lnTo>
                    <a:pt x="4383" y="479"/>
                  </a:lnTo>
                  <a:lnTo>
                    <a:pt x="4377" y="475"/>
                  </a:lnTo>
                  <a:lnTo>
                    <a:pt x="4389" y="466"/>
                  </a:lnTo>
                  <a:lnTo>
                    <a:pt x="4399" y="457"/>
                  </a:lnTo>
                  <a:lnTo>
                    <a:pt x="4411" y="448"/>
                  </a:lnTo>
                  <a:lnTo>
                    <a:pt x="4424" y="438"/>
                  </a:lnTo>
                  <a:lnTo>
                    <a:pt x="4435" y="430"/>
                  </a:lnTo>
                  <a:lnTo>
                    <a:pt x="4447" y="421"/>
                  </a:lnTo>
                  <a:lnTo>
                    <a:pt x="4459" y="413"/>
                  </a:lnTo>
                  <a:lnTo>
                    <a:pt x="4471" y="403"/>
                  </a:lnTo>
                  <a:lnTo>
                    <a:pt x="4476" y="397"/>
                  </a:lnTo>
                  <a:lnTo>
                    <a:pt x="4485" y="392"/>
                  </a:lnTo>
                  <a:lnTo>
                    <a:pt x="4493" y="385"/>
                  </a:lnTo>
                  <a:lnTo>
                    <a:pt x="4498" y="378"/>
                  </a:lnTo>
                  <a:lnTo>
                    <a:pt x="4508" y="367"/>
                  </a:lnTo>
                  <a:lnTo>
                    <a:pt x="4519" y="355"/>
                  </a:lnTo>
                  <a:lnTo>
                    <a:pt x="4526" y="344"/>
                  </a:lnTo>
                  <a:lnTo>
                    <a:pt x="4535" y="332"/>
                  </a:lnTo>
                  <a:lnTo>
                    <a:pt x="4544" y="320"/>
                  </a:lnTo>
                  <a:lnTo>
                    <a:pt x="4553" y="309"/>
                  </a:lnTo>
                  <a:lnTo>
                    <a:pt x="4562" y="297"/>
                  </a:lnTo>
                  <a:lnTo>
                    <a:pt x="4571" y="285"/>
                  </a:lnTo>
                  <a:lnTo>
                    <a:pt x="4549" y="296"/>
                  </a:lnTo>
                  <a:lnTo>
                    <a:pt x="4528" y="305"/>
                  </a:lnTo>
                  <a:lnTo>
                    <a:pt x="4507" y="315"/>
                  </a:lnTo>
                  <a:lnTo>
                    <a:pt x="4487" y="325"/>
                  </a:lnTo>
                  <a:lnTo>
                    <a:pt x="4464" y="335"/>
                  </a:lnTo>
                  <a:lnTo>
                    <a:pt x="4443" y="345"/>
                  </a:lnTo>
                  <a:lnTo>
                    <a:pt x="4421" y="357"/>
                  </a:lnTo>
                  <a:lnTo>
                    <a:pt x="4399" y="367"/>
                  </a:lnTo>
                  <a:lnTo>
                    <a:pt x="4395" y="364"/>
                  </a:lnTo>
                  <a:lnTo>
                    <a:pt x="4391" y="361"/>
                  </a:lnTo>
                  <a:lnTo>
                    <a:pt x="4385" y="360"/>
                  </a:lnTo>
                  <a:lnTo>
                    <a:pt x="4381" y="358"/>
                  </a:lnTo>
                  <a:lnTo>
                    <a:pt x="4375" y="357"/>
                  </a:lnTo>
                  <a:lnTo>
                    <a:pt x="4370" y="353"/>
                  </a:lnTo>
                  <a:lnTo>
                    <a:pt x="4366" y="353"/>
                  </a:lnTo>
                  <a:lnTo>
                    <a:pt x="4361" y="352"/>
                  </a:lnTo>
                  <a:lnTo>
                    <a:pt x="4367" y="346"/>
                  </a:lnTo>
                  <a:lnTo>
                    <a:pt x="4375" y="339"/>
                  </a:lnTo>
                  <a:lnTo>
                    <a:pt x="4381" y="333"/>
                  </a:lnTo>
                  <a:lnTo>
                    <a:pt x="4386" y="326"/>
                  </a:lnTo>
                  <a:lnTo>
                    <a:pt x="4393" y="319"/>
                  </a:lnTo>
                  <a:lnTo>
                    <a:pt x="4399" y="313"/>
                  </a:lnTo>
                  <a:lnTo>
                    <a:pt x="4407" y="306"/>
                  </a:lnTo>
                  <a:lnTo>
                    <a:pt x="4415" y="300"/>
                  </a:lnTo>
                  <a:lnTo>
                    <a:pt x="4434" y="285"/>
                  </a:lnTo>
                  <a:lnTo>
                    <a:pt x="4457" y="266"/>
                  </a:lnTo>
                  <a:lnTo>
                    <a:pt x="4482" y="246"/>
                  </a:lnTo>
                  <a:lnTo>
                    <a:pt x="4511" y="226"/>
                  </a:lnTo>
                  <a:lnTo>
                    <a:pt x="4539" y="205"/>
                  </a:lnTo>
                  <a:lnTo>
                    <a:pt x="4565" y="186"/>
                  </a:lnTo>
                  <a:lnTo>
                    <a:pt x="4588" y="170"/>
                  </a:lnTo>
                  <a:lnTo>
                    <a:pt x="4605" y="154"/>
                  </a:lnTo>
                  <a:lnTo>
                    <a:pt x="4609" y="130"/>
                  </a:lnTo>
                  <a:lnTo>
                    <a:pt x="4606" y="118"/>
                  </a:lnTo>
                  <a:lnTo>
                    <a:pt x="4599" y="118"/>
                  </a:lnTo>
                  <a:lnTo>
                    <a:pt x="4589" y="124"/>
                  </a:lnTo>
                  <a:lnTo>
                    <a:pt x="4576" y="133"/>
                  </a:lnTo>
                  <a:lnTo>
                    <a:pt x="4565" y="141"/>
                  </a:lnTo>
                  <a:lnTo>
                    <a:pt x="4556" y="147"/>
                  </a:lnTo>
                  <a:lnTo>
                    <a:pt x="4549" y="146"/>
                  </a:lnTo>
                  <a:lnTo>
                    <a:pt x="4539" y="153"/>
                  </a:lnTo>
                  <a:lnTo>
                    <a:pt x="4525" y="160"/>
                  </a:lnTo>
                  <a:lnTo>
                    <a:pt x="4509" y="168"/>
                  </a:lnTo>
                  <a:lnTo>
                    <a:pt x="4493" y="173"/>
                  </a:lnTo>
                  <a:lnTo>
                    <a:pt x="4476" y="182"/>
                  </a:lnTo>
                  <a:lnTo>
                    <a:pt x="4460" y="187"/>
                  </a:lnTo>
                  <a:lnTo>
                    <a:pt x="4445" y="197"/>
                  </a:lnTo>
                  <a:lnTo>
                    <a:pt x="4434" y="204"/>
                  </a:lnTo>
                  <a:lnTo>
                    <a:pt x="4430" y="214"/>
                  </a:lnTo>
                  <a:lnTo>
                    <a:pt x="4427" y="224"/>
                  </a:lnTo>
                  <a:lnTo>
                    <a:pt x="4424" y="235"/>
                  </a:lnTo>
                  <a:lnTo>
                    <a:pt x="4421" y="246"/>
                  </a:lnTo>
                  <a:lnTo>
                    <a:pt x="4415" y="251"/>
                  </a:lnTo>
                  <a:lnTo>
                    <a:pt x="4410" y="257"/>
                  </a:lnTo>
                  <a:lnTo>
                    <a:pt x="4403" y="264"/>
                  </a:lnTo>
                  <a:lnTo>
                    <a:pt x="4397" y="269"/>
                  </a:lnTo>
                  <a:lnTo>
                    <a:pt x="4389" y="276"/>
                  </a:lnTo>
                  <a:lnTo>
                    <a:pt x="4383" y="281"/>
                  </a:lnTo>
                  <a:lnTo>
                    <a:pt x="4375" y="287"/>
                  </a:lnTo>
                  <a:lnTo>
                    <a:pt x="4367" y="293"/>
                  </a:lnTo>
                  <a:lnTo>
                    <a:pt x="4361" y="285"/>
                  </a:lnTo>
                  <a:lnTo>
                    <a:pt x="4357" y="278"/>
                  </a:lnTo>
                  <a:lnTo>
                    <a:pt x="4350" y="271"/>
                  </a:lnTo>
                  <a:lnTo>
                    <a:pt x="4343" y="264"/>
                  </a:lnTo>
                  <a:lnTo>
                    <a:pt x="4337" y="256"/>
                  </a:lnTo>
                  <a:lnTo>
                    <a:pt x="4329" y="250"/>
                  </a:lnTo>
                  <a:lnTo>
                    <a:pt x="4322" y="244"/>
                  </a:lnTo>
                  <a:lnTo>
                    <a:pt x="4317" y="237"/>
                  </a:lnTo>
                  <a:lnTo>
                    <a:pt x="4326" y="223"/>
                  </a:lnTo>
                  <a:lnTo>
                    <a:pt x="4333" y="211"/>
                  </a:lnTo>
                  <a:lnTo>
                    <a:pt x="4341" y="197"/>
                  </a:lnTo>
                  <a:lnTo>
                    <a:pt x="4350" y="182"/>
                  </a:lnTo>
                  <a:lnTo>
                    <a:pt x="4361" y="175"/>
                  </a:lnTo>
                  <a:lnTo>
                    <a:pt x="4369" y="168"/>
                  </a:lnTo>
                  <a:lnTo>
                    <a:pt x="4378" y="160"/>
                  </a:lnTo>
                  <a:lnTo>
                    <a:pt x="4386" y="152"/>
                  </a:lnTo>
                  <a:lnTo>
                    <a:pt x="4396" y="144"/>
                  </a:lnTo>
                  <a:lnTo>
                    <a:pt x="4405" y="136"/>
                  </a:lnTo>
                  <a:lnTo>
                    <a:pt x="4413" y="129"/>
                  </a:lnTo>
                  <a:lnTo>
                    <a:pt x="4421" y="121"/>
                  </a:lnTo>
                  <a:lnTo>
                    <a:pt x="4428" y="112"/>
                  </a:lnTo>
                  <a:lnTo>
                    <a:pt x="4432" y="104"/>
                  </a:lnTo>
                  <a:lnTo>
                    <a:pt x="4439" y="95"/>
                  </a:lnTo>
                  <a:lnTo>
                    <a:pt x="4444" y="86"/>
                  </a:lnTo>
                  <a:lnTo>
                    <a:pt x="4450" y="76"/>
                  </a:lnTo>
                  <a:lnTo>
                    <a:pt x="4456" y="68"/>
                  </a:lnTo>
                  <a:lnTo>
                    <a:pt x="4462" y="57"/>
                  </a:lnTo>
                  <a:lnTo>
                    <a:pt x="4469" y="49"/>
                  </a:lnTo>
                  <a:lnTo>
                    <a:pt x="4459" y="50"/>
                  </a:lnTo>
                  <a:lnTo>
                    <a:pt x="4448" y="52"/>
                  </a:lnTo>
                  <a:lnTo>
                    <a:pt x="4439" y="54"/>
                  </a:lnTo>
                  <a:lnTo>
                    <a:pt x="4428" y="54"/>
                  </a:lnTo>
                  <a:lnTo>
                    <a:pt x="4417" y="57"/>
                  </a:lnTo>
                  <a:lnTo>
                    <a:pt x="4407" y="58"/>
                  </a:lnTo>
                  <a:lnTo>
                    <a:pt x="4396" y="62"/>
                  </a:lnTo>
                  <a:lnTo>
                    <a:pt x="4385" y="63"/>
                  </a:lnTo>
                  <a:lnTo>
                    <a:pt x="4389" y="46"/>
                  </a:lnTo>
                  <a:lnTo>
                    <a:pt x="4393" y="31"/>
                  </a:lnTo>
                  <a:lnTo>
                    <a:pt x="4395" y="16"/>
                  </a:lnTo>
                  <a:lnTo>
                    <a:pt x="4397" y="0"/>
                  </a:lnTo>
                  <a:lnTo>
                    <a:pt x="4386" y="6"/>
                  </a:lnTo>
                  <a:lnTo>
                    <a:pt x="4377" y="13"/>
                  </a:lnTo>
                  <a:lnTo>
                    <a:pt x="4366" y="19"/>
                  </a:lnTo>
                  <a:lnTo>
                    <a:pt x="4357" y="26"/>
                  </a:lnTo>
                  <a:lnTo>
                    <a:pt x="4347" y="34"/>
                  </a:lnTo>
                  <a:lnTo>
                    <a:pt x="4337" y="42"/>
                  </a:lnTo>
                  <a:lnTo>
                    <a:pt x="4329" y="50"/>
                  </a:lnTo>
                  <a:lnTo>
                    <a:pt x="4318" y="57"/>
                  </a:lnTo>
                  <a:lnTo>
                    <a:pt x="4313" y="66"/>
                  </a:lnTo>
                  <a:lnTo>
                    <a:pt x="4307" y="76"/>
                  </a:lnTo>
                  <a:lnTo>
                    <a:pt x="4301" y="86"/>
                  </a:lnTo>
                  <a:lnTo>
                    <a:pt x="4297" y="97"/>
                  </a:lnTo>
                  <a:lnTo>
                    <a:pt x="4290" y="107"/>
                  </a:lnTo>
                  <a:lnTo>
                    <a:pt x="4285" y="118"/>
                  </a:lnTo>
                  <a:lnTo>
                    <a:pt x="4279" y="129"/>
                  </a:lnTo>
                  <a:lnTo>
                    <a:pt x="4274" y="140"/>
                  </a:lnTo>
                  <a:lnTo>
                    <a:pt x="4265" y="140"/>
                  </a:lnTo>
                  <a:lnTo>
                    <a:pt x="4256" y="140"/>
                  </a:lnTo>
                  <a:lnTo>
                    <a:pt x="4247" y="140"/>
                  </a:lnTo>
                  <a:lnTo>
                    <a:pt x="4239" y="140"/>
                  </a:lnTo>
                  <a:lnTo>
                    <a:pt x="4230" y="140"/>
                  </a:lnTo>
                  <a:lnTo>
                    <a:pt x="4222" y="140"/>
                  </a:lnTo>
                  <a:lnTo>
                    <a:pt x="4212" y="140"/>
                  </a:lnTo>
                  <a:lnTo>
                    <a:pt x="4204" y="139"/>
                  </a:lnTo>
                  <a:lnTo>
                    <a:pt x="4189" y="150"/>
                  </a:lnTo>
                  <a:lnTo>
                    <a:pt x="4173" y="162"/>
                  </a:lnTo>
                  <a:lnTo>
                    <a:pt x="4158" y="173"/>
                  </a:lnTo>
                  <a:lnTo>
                    <a:pt x="4143" y="184"/>
                  </a:lnTo>
                  <a:lnTo>
                    <a:pt x="4127" y="196"/>
                  </a:lnTo>
                  <a:lnTo>
                    <a:pt x="4111" y="207"/>
                  </a:lnTo>
                  <a:lnTo>
                    <a:pt x="4097" y="218"/>
                  </a:lnTo>
                  <a:lnTo>
                    <a:pt x="4079" y="230"/>
                  </a:lnTo>
                  <a:lnTo>
                    <a:pt x="4030" y="264"/>
                  </a:lnTo>
                  <a:lnTo>
                    <a:pt x="3980" y="295"/>
                  </a:lnTo>
                  <a:lnTo>
                    <a:pt x="3931" y="323"/>
                  </a:lnTo>
                  <a:lnTo>
                    <a:pt x="3881" y="349"/>
                  </a:lnTo>
                  <a:lnTo>
                    <a:pt x="3830" y="376"/>
                  </a:lnTo>
                  <a:lnTo>
                    <a:pt x="3781" y="401"/>
                  </a:lnTo>
                  <a:lnTo>
                    <a:pt x="3731" y="427"/>
                  </a:lnTo>
                  <a:lnTo>
                    <a:pt x="3682" y="451"/>
                  </a:lnTo>
                  <a:lnTo>
                    <a:pt x="3633" y="480"/>
                  </a:lnTo>
                  <a:lnTo>
                    <a:pt x="3584" y="511"/>
                  </a:lnTo>
                  <a:lnTo>
                    <a:pt x="3535" y="544"/>
                  </a:lnTo>
                  <a:lnTo>
                    <a:pt x="3486" y="579"/>
                  </a:lnTo>
                  <a:lnTo>
                    <a:pt x="3438" y="622"/>
                  </a:lnTo>
                  <a:lnTo>
                    <a:pt x="3390" y="667"/>
                  </a:lnTo>
                  <a:lnTo>
                    <a:pt x="3341" y="719"/>
                  </a:lnTo>
                  <a:lnTo>
                    <a:pt x="3292" y="776"/>
                  </a:lnTo>
                  <a:lnTo>
                    <a:pt x="3246" y="806"/>
                  </a:lnTo>
                  <a:lnTo>
                    <a:pt x="3211" y="829"/>
                  </a:lnTo>
                  <a:lnTo>
                    <a:pt x="3184" y="846"/>
                  </a:lnTo>
                  <a:lnTo>
                    <a:pt x="3167" y="856"/>
                  </a:lnTo>
                  <a:lnTo>
                    <a:pt x="3158" y="859"/>
                  </a:lnTo>
                  <a:lnTo>
                    <a:pt x="3156" y="858"/>
                  </a:lnTo>
                  <a:lnTo>
                    <a:pt x="3158" y="853"/>
                  </a:lnTo>
                  <a:lnTo>
                    <a:pt x="3166" y="843"/>
                  </a:lnTo>
                  <a:lnTo>
                    <a:pt x="3175" y="834"/>
                  </a:lnTo>
                  <a:lnTo>
                    <a:pt x="3187" y="821"/>
                  </a:lnTo>
                  <a:lnTo>
                    <a:pt x="3202" y="808"/>
                  </a:lnTo>
                  <a:lnTo>
                    <a:pt x="3216" y="795"/>
                  </a:lnTo>
                  <a:lnTo>
                    <a:pt x="3228" y="783"/>
                  </a:lnTo>
                  <a:lnTo>
                    <a:pt x="3238" y="772"/>
                  </a:lnTo>
                  <a:lnTo>
                    <a:pt x="3246" y="764"/>
                  </a:lnTo>
                  <a:lnTo>
                    <a:pt x="3248" y="760"/>
                  </a:lnTo>
                  <a:lnTo>
                    <a:pt x="3271" y="748"/>
                  </a:lnTo>
                  <a:lnTo>
                    <a:pt x="3291" y="738"/>
                  </a:lnTo>
                  <a:lnTo>
                    <a:pt x="3303" y="728"/>
                  </a:lnTo>
                  <a:lnTo>
                    <a:pt x="3312" y="722"/>
                  </a:lnTo>
                  <a:lnTo>
                    <a:pt x="3317" y="719"/>
                  </a:lnTo>
                  <a:lnTo>
                    <a:pt x="3320" y="714"/>
                  </a:lnTo>
                  <a:lnTo>
                    <a:pt x="3317" y="712"/>
                  </a:lnTo>
                  <a:lnTo>
                    <a:pt x="3314" y="711"/>
                  </a:lnTo>
                  <a:lnTo>
                    <a:pt x="3310" y="711"/>
                  </a:lnTo>
                  <a:lnTo>
                    <a:pt x="3306" y="711"/>
                  </a:lnTo>
                  <a:lnTo>
                    <a:pt x="3300" y="710"/>
                  </a:lnTo>
                  <a:lnTo>
                    <a:pt x="3296" y="708"/>
                  </a:lnTo>
                  <a:lnTo>
                    <a:pt x="3294" y="706"/>
                  </a:lnTo>
                  <a:lnTo>
                    <a:pt x="3294" y="703"/>
                  </a:lnTo>
                  <a:lnTo>
                    <a:pt x="3296" y="696"/>
                  </a:lnTo>
                  <a:lnTo>
                    <a:pt x="3301" y="690"/>
                  </a:lnTo>
                  <a:lnTo>
                    <a:pt x="3310" y="680"/>
                  </a:lnTo>
                  <a:lnTo>
                    <a:pt x="3323" y="667"/>
                  </a:lnTo>
                  <a:lnTo>
                    <a:pt x="3341" y="654"/>
                  </a:lnTo>
                  <a:lnTo>
                    <a:pt x="3364" y="635"/>
                  </a:lnTo>
                  <a:lnTo>
                    <a:pt x="3393" y="615"/>
                  </a:lnTo>
                  <a:lnTo>
                    <a:pt x="3429" y="591"/>
                  </a:lnTo>
                  <a:lnTo>
                    <a:pt x="3471" y="562"/>
                  </a:lnTo>
                  <a:lnTo>
                    <a:pt x="3521" y="530"/>
                  </a:lnTo>
                  <a:lnTo>
                    <a:pt x="3580" y="491"/>
                  </a:lnTo>
                  <a:lnTo>
                    <a:pt x="3646" y="449"/>
                  </a:lnTo>
                  <a:lnTo>
                    <a:pt x="3723" y="403"/>
                  </a:lnTo>
                  <a:lnTo>
                    <a:pt x="3809" y="349"/>
                  </a:lnTo>
                  <a:lnTo>
                    <a:pt x="3905" y="293"/>
                  </a:lnTo>
                  <a:lnTo>
                    <a:pt x="4015" y="228"/>
                  </a:lnTo>
                  <a:lnTo>
                    <a:pt x="4134" y="157"/>
                  </a:lnTo>
                  <a:lnTo>
                    <a:pt x="4161" y="139"/>
                  </a:lnTo>
                  <a:lnTo>
                    <a:pt x="4185" y="121"/>
                  </a:lnTo>
                  <a:lnTo>
                    <a:pt x="4203" y="104"/>
                  </a:lnTo>
                  <a:lnTo>
                    <a:pt x="4217" y="88"/>
                  </a:lnTo>
                  <a:lnTo>
                    <a:pt x="4225" y="74"/>
                  </a:lnTo>
                  <a:lnTo>
                    <a:pt x="4230" y="64"/>
                  </a:lnTo>
                  <a:lnTo>
                    <a:pt x="4230" y="56"/>
                  </a:lnTo>
                  <a:lnTo>
                    <a:pt x="4225" y="54"/>
                  </a:lnTo>
                  <a:lnTo>
                    <a:pt x="4199" y="58"/>
                  </a:lnTo>
                  <a:lnTo>
                    <a:pt x="4171" y="72"/>
                  </a:lnTo>
                  <a:lnTo>
                    <a:pt x="4143" y="92"/>
                  </a:lnTo>
                  <a:lnTo>
                    <a:pt x="4114" y="112"/>
                  </a:lnTo>
                  <a:lnTo>
                    <a:pt x="4090" y="132"/>
                  </a:lnTo>
                  <a:lnTo>
                    <a:pt x="4067" y="146"/>
                  </a:lnTo>
                  <a:lnTo>
                    <a:pt x="4050" y="150"/>
                  </a:lnTo>
                  <a:lnTo>
                    <a:pt x="4037" y="139"/>
                  </a:lnTo>
                  <a:lnTo>
                    <a:pt x="4024" y="162"/>
                  </a:lnTo>
                  <a:lnTo>
                    <a:pt x="4021" y="170"/>
                  </a:lnTo>
                  <a:lnTo>
                    <a:pt x="4024" y="168"/>
                  </a:lnTo>
                  <a:lnTo>
                    <a:pt x="4027" y="158"/>
                  </a:lnTo>
                  <a:lnTo>
                    <a:pt x="4025" y="150"/>
                  </a:lnTo>
                  <a:lnTo>
                    <a:pt x="4011" y="150"/>
                  </a:lnTo>
                  <a:lnTo>
                    <a:pt x="3978" y="160"/>
                  </a:lnTo>
                  <a:lnTo>
                    <a:pt x="3921" y="186"/>
                  </a:lnTo>
                  <a:lnTo>
                    <a:pt x="3903" y="197"/>
                  </a:lnTo>
                  <a:lnTo>
                    <a:pt x="3883" y="207"/>
                  </a:lnTo>
                  <a:lnTo>
                    <a:pt x="3861" y="219"/>
                  </a:lnTo>
                  <a:lnTo>
                    <a:pt x="3837" y="234"/>
                  </a:lnTo>
                  <a:lnTo>
                    <a:pt x="3813" y="249"/>
                  </a:lnTo>
                  <a:lnTo>
                    <a:pt x="3787" y="264"/>
                  </a:lnTo>
                  <a:lnTo>
                    <a:pt x="3759" y="281"/>
                  </a:lnTo>
                  <a:lnTo>
                    <a:pt x="3731" y="299"/>
                  </a:lnTo>
                  <a:lnTo>
                    <a:pt x="3701" y="317"/>
                  </a:lnTo>
                  <a:lnTo>
                    <a:pt x="3672" y="335"/>
                  </a:lnTo>
                  <a:lnTo>
                    <a:pt x="3642" y="355"/>
                  </a:lnTo>
                  <a:lnTo>
                    <a:pt x="3610" y="376"/>
                  </a:lnTo>
                  <a:lnTo>
                    <a:pt x="3579" y="395"/>
                  </a:lnTo>
                  <a:lnTo>
                    <a:pt x="3547" y="416"/>
                  </a:lnTo>
                  <a:lnTo>
                    <a:pt x="3514" y="437"/>
                  </a:lnTo>
                  <a:lnTo>
                    <a:pt x="3482" y="459"/>
                  </a:lnTo>
                  <a:lnTo>
                    <a:pt x="3450" y="480"/>
                  </a:lnTo>
                  <a:lnTo>
                    <a:pt x="3415" y="501"/>
                  </a:lnTo>
                  <a:lnTo>
                    <a:pt x="3384" y="523"/>
                  </a:lnTo>
                  <a:lnTo>
                    <a:pt x="3352" y="544"/>
                  </a:lnTo>
                  <a:lnTo>
                    <a:pt x="3322" y="564"/>
                  </a:lnTo>
                  <a:lnTo>
                    <a:pt x="3291" y="586"/>
                  </a:lnTo>
                  <a:lnTo>
                    <a:pt x="3262" y="605"/>
                  </a:lnTo>
                  <a:lnTo>
                    <a:pt x="3232" y="626"/>
                  </a:lnTo>
                  <a:lnTo>
                    <a:pt x="3204" y="644"/>
                  </a:lnTo>
                  <a:lnTo>
                    <a:pt x="3178" y="662"/>
                  </a:lnTo>
                  <a:lnTo>
                    <a:pt x="3152" y="680"/>
                  </a:lnTo>
                  <a:lnTo>
                    <a:pt x="3127" y="696"/>
                  </a:lnTo>
                  <a:lnTo>
                    <a:pt x="3103" y="714"/>
                  </a:lnTo>
                  <a:lnTo>
                    <a:pt x="3083" y="728"/>
                  </a:lnTo>
                  <a:lnTo>
                    <a:pt x="3062" y="742"/>
                  </a:lnTo>
                  <a:lnTo>
                    <a:pt x="3044" y="754"/>
                  </a:lnTo>
                  <a:lnTo>
                    <a:pt x="2993" y="790"/>
                  </a:lnTo>
                  <a:lnTo>
                    <a:pt x="2941" y="826"/>
                  </a:lnTo>
                  <a:lnTo>
                    <a:pt x="2890" y="860"/>
                  </a:lnTo>
                  <a:lnTo>
                    <a:pt x="2840" y="893"/>
                  </a:lnTo>
                  <a:lnTo>
                    <a:pt x="2790" y="927"/>
                  </a:lnTo>
                  <a:lnTo>
                    <a:pt x="2741" y="959"/>
                  </a:lnTo>
                  <a:lnTo>
                    <a:pt x="2692" y="991"/>
                  </a:lnTo>
                  <a:lnTo>
                    <a:pt x="2645" y="1023"/>
                  </a:lnTo>
                  <a:lnTo>
                    <a:pt x="2598" y="1055"/>
                  </a:lnTo>
                  <a:lnTo>
                    <a:pt x="2552" y="1087"/>
                  </a:lnTo>
                  <a:lnTo>
                    <a:pt x="2505" y="1118"/>
                  </a:lnTo>
                  <a:lnTo>
                    <a:pt x="2461" y="1149"/>
                  </a:lnTo>
                  <a:lnTo>
                    <a:pt x="2416" y="1178"/>
                  </a:lnTo>
                  <a:lnTo>
                    <a:pt x="2371" y="1210"/>
                  </a:lnTo>
                  <a:lnTo>
                    <a:pt x="2328" y="1242"/>
                  </a:lnTo>
                  <a:lnTo>
                    <a:pt x="2286" y="1272"/>
                  </a:lnTo>
                  <a:lnTo>
                    <a:pt x="2261" y="1295"/>
                  </a:lnTo>
                  <a:lnTo>
                    <a:pt x="2239" y="1317"/>
                  </a:lnTo>
                  <a:lnTo>
                    <a:pt x="2216" y="1340"/>
                  </a:lnTo>
                  <a:lnTo>
                    <a:pt x="2195" y="1364"/>
                  </a:lnTo>
                  <a:lnTo>
                    <a:pt x="2175" y="1388"/>
                  </a:lnTo>
                  <a:lnTo>
                    <a:pt x="2154" y="1412"/>
                  </a:lnTo>
                  <a:lnTo>
                    <a:pt x="2136" y="1436"/>
                  </a:lnTo>
                  <a:lnTo>
                    <a:pt x="2117" y="1460"/>
                  </a:lnTo>
                  <a:lnTo>
                    <a:pt x="2097" y="1484"/>
                  </a:lnTo>
                  <a:lnTo>
                    <a:pt x="2080" y="1509"/>
                  </a:lnTo>
                  <a:lnTo>
                    <a:pt x="2060" y="1533"/>
                  </a:lnTo>
                  <a:lnTo>
                    <a:pt x="2041" y="1555"/>
                  </a:lnTo>
                  <a:lnTo>
                    <a:pt x="2022" y="1580"/>
                  </a:lnTo>
                  <a:lnTo>
                    <a:pt x="2003" y="1601"/>
                  </a:lnTo>
                  <a:lnTo>
                    <a:pt x="1983" y="1624"/>
                  </a:lnTo>
                  <a:lnTo>
                    <a:pt x="1962" y="1645"/>
                  </a:lnTo>
                  <a:lnTo>
                    <a:pt x="1939" y="1667"/>
                  </a:lnTo>
                  <a:lnTo>
                    <a:pt x="1914" y="1695"/>
                  </a:lnTo>
                  <a:lnTo>
                    <a:pt x="1889" y="1727"/>
                  </a:lnTo>
                  <a:lnTo>
                    <a:pt x="1863" y="1763"/>
                  </a:lnTo>
                  <a:lnTo>
                    <a:pt x="1837" y="1797"/>
                  </a:lnTo>
                  <a:lnTo>
                    <a:pt x="1813" y="1829"/>
                  </a:lnTo>
                  <a:lnTo>
                    <a:pt x="1790" y="1857"/>
                  </a:lnTo>
                  <a:lnTo>
                    <a:pt x="1770" y="1877"/>
                  </a:lnTo>
                  <a:lnTo>
                    <a:pt x="1741" y="1898"/>
                  </a:lnTo>
                  <a:lnTo>
                    <a:pt x="1722" y="1913"/>
                  </a:lnTo>
                  <a:lnTo>
                    <a:pt x="1708" y="1923"/>
                  </a:lnTo>
                  <a:lnTo>
                    <a:pt x="1699" y="1930"/>
                  </a:lnTo>
                  <a:lnTo>
                    <a:pt x="1688" y="1937"/>
                  </a:lnTo>
                  <a:lnTo>
                    <a:pt x="1676" y="1947"/>
                  </a:lnTo>
                  <a:lnTo>
                    <a:pt x="1661" y="1961"/>
                  </a:lnTo>
                  <a:lnTo>
                    <a:pt x="1639" y="1983"/>
                  </a:lnTo>
                  <a:lnTo>
                    <a:pt x="1617" y="2019"/>
                  </a:lnTo>
                  <a:lnTo>
                    <a:pt x="1597" y="2054"/>
                  </a:lnTo>
                  <a:lnTo>
                    <a:pt x="1579" y="2092"/>
                  </a:lnTo>
                  <a:lnTo>
                    <a:pt x="1563" y="2133"/>
                  </a:lnTo>
                  <a:lnTo>
                    <a:pt x="1546" y="2170"/>
                  </a:lnTo>
                  <a:lnTo>
                    <a:pt x="1529" y="2208"/>
                  </a:lnTo>
                  <a:lnTo>
                    <a:pt x="1514" y="2245"/>
                  </a:lnTo>
                  <a:lnTo>
                    <a:pt x="1497" y="2279"/>
                  </a:lnTo>
                  <a:lnTo>
                    <a:pt x="1481" y="2250"/>
                  </a:lnTo>
                  <a:lnTo>
                    <a:pt x="1462" y="2220"/>
                  </a:lnTo>
                  <a:lnTo>
                    <a:pt x="1443" y="2189"/>
                  </a:lnTo>
                  <a:lnTo>
                    <a:pt x="1421" y="2158"/>
                  </a:lnTo>
                  <a:lnTo>
                    <a:pt x="1398" y="2129"/>
                  </a:lnTo>
                  <a:lnTo>
                    <a:pt x="1375" y="2098"/>
                  </a:lnTo>
                  <a:lnTo>
                    <a:pt x="1352" y="2069"/>
                  </a:lnTo>
                  <a:lnTo>
                    <a:pt x="1328" y="2039"/>
                  </a:lnTo>
                  <a:lnTo>
                    <a:pt x="1305" y="2008"/>
                  </a:lnTo>
                  <a:lnTo>
                    <a:pt x="1283" y="1977"/>
                  </a:lnTo>
                  <a:lnTo>
                    <a:pt x="1262" y="1948"/>
                  </a:lnTo>
                  <a:lnTo>
                    <a:pt x="1243" y="1917"/>
                  </a:lnTo>
                  <a:lnTo>
                    <a:pt x="1225" y="1888"/>
                  </a:lnTo>
                  <a:lnTo>
                    <a:pt x="1209" y="1858"/>
                  </a:lnTo>
                  <a:lnTo>
                    <a:pt x="1195" y="1827"/>
                  </a:lnTo>
                  <a:lnTo>
                    <a:pt x="1185" y="1798"/>
                  </a:lnTo>
                  <a:lnTo>
                    <a:pt x="1169" y="1757"/>
                  </a:lnTo>
                  <a:lnTo>
                    <a:pt x="1152" y="1713"/>
                  </a:lnTo>
                  <a:lnTo>
                    <a:pt x="1133" y="1667"/>
                  </a:lnTo>
                  <a:lnTo>
                    <a:pt x="1114" y="1621"/>
                  </a:lnTo>
                  <a:lnTo>
                    <a:pt x="1095" y="1575"/>
                  </a:lnTo>
                  <a:lnTo>
                    <a:pt x="1077" y="1529"/>
                  </a:lnTo>
                  <a:lnTo>
                    <a:pt x="1060" y="1484"/>
                  </a:lnTo>
                  <a:lnTo>
                    <a:pt x="1046" y="1441"/>
                  </a:lnTo>
                  <a:lnTo>
                    <a:pt x="1021" y="1451"/>
                  </a:lnTo>
                  <a:lnTo>
                    <a:pt x="999" y="1462"/>
                  </a:lnTo>
                  <a:lnTo>
                    <a:pt x="975" y="1470"/>
                  </a:lnTo>
                  <a:lnTo>
                    <a:pt x="953" y="1480"/>
                  </a:lnTo>
                  <a:lnTo>
                    <a:pt x="929" y="1488"/>
                  </a:lnTo>
                  <a:lnTo>
                    <a:pt x="907" y="1496"/>
                  </a:lnTo>
                  <a:lnTo>
                    <a:pt x="884" y="1504"/>
                  </a:lnTo>
                  <a:lnTo>
                    <a:pt x="860" y="1514"/>
                  </a:lnTo>
                  <a:lnTo>
                    <a:pt x="843" y="1522"/>
                  </a:lnTo>
                  <a:lnTo>
                    <a:pt x="824" y="1530"/>
                  </a:lnTo>
                  <a:lnTo>
                    <a:pt x="806" y="1539"/>
                  </a:lnTo>
                  <a:lnTo>
                    <a:pt x="787" y="1548"/>
                  </a:lnTo>
                  <a:lnTo>
                    <a:pt x="769" y="1555"/>
                  </a:lnTo>
                  <a:lnTo>
                    <a:pt x="752" y="1565"/>
                  </a:lnTo>
                  <a:lnTo>
                    <a:pt x="734" y="1572"/>
                  </a:lnTo>
                  <a:lnTo>
                    <a:pt x="716" y="1581"/>
                  </a:lnTo>
                  <a:lnTo>
                    <a:pt x="698" y="1589"/>
                  </a:lnTo>
                  <a:lnTo>
                    <a:pt x="680" y="1598"/>
                  </a:lnTo>
                  <a:lnTo>
                    <a:pt x="663" y="1605"/>
                  </a:lnTo>
                  <a:lnTo>
                    <a:pt x="646" y="1615"/>
                  </a:lnTo>
                  <a:lnTo>
                    <a:pt x="627" y="1621"/>
                  </a:lnTo>
                  <a:lnTo>
                    <a:pt x="611" y="1631"/>
                  </a:lnTo>
                  <a:lnTo>
                    <a:pt x="593" y="1638"/>
                  </a:lnTo>
                  <a:lnTo>
                    <a:pt x="576" y="1647"/>
                  </a:lnTo>
                  <a:lnTo>
                    <a:pt x="573" y="1647"/>
                  </a:lnTo>
                  <a:lnTo>
                    <a:pt x="564" y="1647"/>
                  </a:lnTo>
                  <a:lnTo>
                    <a:pt x="550" y="1649"/>
                  </a:lnTo>
                  <a:lnTo>
                    <a:pt x="532" y="1653"/>
                  </a:lnTo>
                  <a:lnTo>
                    <a:pt x="512" y="1658"/>
                  </a:lnTo>
                  <a:lnTo>
                    <a:pt x="489" y="1664"/>
                  </a:lnTo>
                  <a:lnTo>
                    <a:pt x="464" y="1671"/>
                  </a:lnTo>
                  <a:lnTo>
                    <a:pt x="439" y="1679"/>
                  </a:lnTo>
                  <a:lnTo>
                    <a:pt x="413" y="1685"/>
                  </a:lnTo>
                  <a:lnTo>
                    <a:pt x="388" y="1693"/>
                  </a:lnTo>
                  <a:lnTo>
                    <a:pt x="366" y="1700"/>
                  </a:lnTo>
                  <a:lnTo>
                    <a:pt x="347" y="1704"/>
                  </a:lnTo>
                  <a:lnTo>
                    <a:pt x="329" y="1709"/>
                  </a:lnTo>
                  <a:lnTo>
                    <a:pt x="317" y="1713"/>
                  </a:lnTo>
                  <a:lnTo>
                    <a:pt x="309" y="1713"/>
                  </a:lnTo>
                  <a:lnTo>
                    <a:pt x="306" y="1711"/>
                  </a:lnTo>
                  <a:lnTo>
                    <a:pt x="286" y="1723"/>
                  </a:lnTo>
                  <a:lnTo>
                    <a:pt x="267" y="1733"/>
                  </a:lnTo>
                  <a:lnTo>
                    <a:pt x="247" y="1745"/>
                  </a:lnTo>
                  <a:lnTo>
                    <a:pt x="228" y="1757"/>
                  </a:lnTo>
                  <a:lnTo>
                    <a:pt x="207" y="1767"/>
                  </a:lnTo>
                  <a:lnTo>
                    <a:pt x="188" y="1778"/>
                  </a:lnTo>
                  <a:lnTo>
                    <a:pt x="168" y="1789"/>
                  </a:lnTo>
                  <a:lnTo>
                    <a:pt x="148" y="1800"/>
                  </a:lnTo>
                  <a:lnTo>
                    <a:pt x="129" y="1812"/>
                  </a:lnTo>
                  <a:lnTo>
                    <a:pt x="110" y="1824"/>
                  </a:lnTo>
                  <a:lnTo>
                    <a:pt x="91" y="1834"/>
                  </a:lnTo>
                  <a:lnTo>
                    <a:pt x="73" y="1846"/>
                  </a:lnTo>
                  <a:lnTo>
                    <a:pt x="54" y="1857"/>
                  </a:lnTo>
                  <a:lnTo>
                    <a:pt x="36" y="1868"/>
                  </a:lnTo>
                  <a:lnTo>
                    <a:pt x="18" y="1879"/>
                  </a:lnTo>
                  <a:lnTo>
                    <a:pt x="0" y="189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50" name="Freeform 83"/>
            <p:cNvSpPr>
              <a:spLocks/>
            </p:cNvSpPr>
            <p:nvPr/>
          </p:nvSpPr>
          <p:spPr bwMode="auto">
            <a:xfrm>
              <a:off x="7842876" y="3624118"/>
              <a:ext cx="22298" cy="22225"/>
            </a:xfrm>
            <a:custGeom>
              <a:avLst/>
              <a:gdLst/>
              <a:ahLst/>
              <a:cxnLst>
                <a:cxn ang="0">
                  <a:pos x="247" y="0"/>
                </a:cxn>
                <a:cxn ang="0">
                  <a:pos x="217" y="20"/>
                </a:cxn>
                <a:cxn ang="0">
                  <a:pos x="194" y="38"/>
                </a:cxn>
                <a:cxn ang="0">
                  <a:pos x="173" y="54"/>
                </a:cxn>
                <a:cxn ang="0">
                  <a:pos x="155" y="69"/>
                </a:cxn>
                <a:cxn ang="0">
                  <a:pos x="137" y="86"/>
                </a:cxn>
                <a:cxn ang="0">
                  <a:pos x="117" y="102"/>
                </a:cxn>
                <a:cxn ang="0">
                  <a:pos x="93" y="120"/>
                </a:cxn>
                <a:cxn ang="0">
                  <a:pos x="63" y="138"/>
                </a:cxn>
                <a:cxn ang="0">
                  <a:pos x="61" y="144"/>
                </a:cxn>
                <a:cxn ang="0">
                  <a:pos x="53" y="148"/>
                </a:cxn>
                <a:cxn ang="0">
                  <a:pos x="40" y="152"/>
                </a:cxn>
                <a:cxn ang="0">
                  <a:pos x="26" y="155"/>
                </a:cxn>
                <a:cxn ang="0">
                  <a:pos x="11" y="162"/>
                </a:cxn>
                <a:cxn ang="0">
                  <a:pos x="4" y="171"/>
                </a:cxn>
                <a:cxn ang="0">
                  <a:pos x="0" y="184"/>
                </a:cxn>
                <a:cxn ang="0">
                  <a:pos x="7" y="202"/>
                </a:cxn>
                <a:cxn ang="0">
                  <a:pos x="22" y="191"/>
                </a:cxn>
                <a:cxn ang="0">
                  <a:pos x="37" y="182"/>
                </a:cxn>
                <a:cxn ang="0">
                  <a:pos x="52" y="171"/>
                </a:cxn>
                <a:cxn ang="0">
                  <a:pos x="66" y="159"/>
                </a:cxn>
                <a:cxn ang="0">
                  <a:pos x="82" y="150"/>
                </a:cxn>
                <a:cxn ang="0">
                  <a:pos x="97" y="139"/>
                </a:cxn>
                <a:cxn ang="0">
                  <a:pos x="110" y="129"/>
                </a:cxn>
                <a:cxn ang="0">
                  <a:pos x="125" y="119"/>
                </a:cxn>
                <a:cxn ang="0">
                  <a:pos x="141" y="109"/>
                </a:cxn>
                <a:cxn ang="0">
                  <a:pos x="155" y="99"/>
                </a:cxn>
                <a:cxn ang="0">
                  <a:pos x="171" y="88"/>
                </a:cxn>
                <a:cxn ang="0">
                  <a:pos x="186" y="77"/>
                </a:cxn>
                <a:cxn ang="0">
                  <a:pos x="201" y="68"/>
                </a:cxn>
                <a:cxn ang="0">
                  <a:pos x="217" y="57"/>
                </a:cxn>
                <a:cxn ang="0">
                  <a:pos x="232" y="45"/>
                </a:cxn>
                <a:cxn ang="0">
                  <a:pos x="247" y="36"/>
                </a:cxn>
                <a:cxn ang="0">
                  <a:pos x="247" y="27"/>
                </a:cxn>
                <a:cxn ang="0">
                  <a:pos x="247" y="18"/>
                </a:cxn>
                <a:cxn ang="0">
                  <a:pos x="247" y="9"/>
                </a:cxn>
                <a:cxn ang="0">
                  <a:pos x="247" y="0"/>
                </a:cxn>
              </a:cxnLst>
              <a:rect l="0" t="0" r="r" b="b"/>
              <a:pathLst>
                <a:path w="247" h="202">
                  <a:moveTo>
                    <a:pt x="247" y="0"/>
                  </a:moveTo>
                  <a:lnTo>
                    <a:pt x="217" y="20"/>
                  </a:lnTo>
                  <a:lnTo>
                    <a:pt x="194" y="38"/>
                  </a:lnTo>
                  <a:lnTo>
                    <a:pt x="173" y="54"/>
                  </a:lnTo>
                  <a:lnTo>
                    <a:pt x="155" y="69"/>
                  </a:lnTo>
                  <a:lnTo>
                    <a:pt x="137" y="86"/>
                  </a:lnTo>
                  <a:lnTo>
                    <a:pt x="117" y="102"/>
                  </a:lnTo>
                  <a:lnTo>
                    <a:pt x="93" y="120"/>
                  </a:lnTo>
                  <a:lnTo>
                    <a:pt x="63" y="138"/>
                  </a:lnTo>
                  <a:lnTo>
                    <a:pt x="61" y="144"/>
                  </a:lnTo>
                  <a:lnTo>
                    <a:pt x="53" y="148"/>
                  </a:lnTo>
                  <a:lnTo>
                    <a:pt x="40" y="152"/>
                  </a:lnTo>
                  <a:lnTo>
                    <a:pt x="26" y="155"/>
                  </a:lnTo>
                  <a:lnTo>
                    <a:pt x="11" y="162"/>
                  </a:lnTo>
                  <a:lnTo>
                    <a:pt x="4" y="171"/>
                  </a:lnTo>
                  <a:lnTo>
                    <a:pt x="0" y="184"/>
                  </a:lnTo>
                  <a:lnTo>
                    <a:pt x="7" y="202"/>
                  </a:lnTo>
                  <a:lnTo>
                    <a:pt x="22" y="191"/>
                  </a:lnTo>
                  <a:lnTo>
                    <a:pt x="37" y="182"/>
                  </a:lnTo>
                  <a:lnTo>
                    <a:pt x="52" y="171"/>
                  </a:lnTo>
                  <a:lnTo>
                    <a:pt x="66" y="159"/>
                  </a:lnTo>
                  <a:lnTo>
                    <a:pt x="82" y="150"/>
                  </a:lnTo>
                  <a:lnTo>
                    <a:pt x="97" y="139"/>
                  </a:lnTo>
                  <a:lnTo>
                    <a:pt x="110" y="129"/>
                  </a:lnTo>
                  <a:lnTo>
                    <a:pt x="125" y="119"/>
                  </a:lnTo>
                  <a:lnTo>
                    <a:pt x="141" y="109"/>
                  </a:lnTo>
                  <a:lnTo>
                    <a:pt x="155" y="99"/>
                  </a:lnTo>
                  <a:lnTo>
                    <a:pt x="171" y="88"/>
                  </a:lnTo>
                  <a:lnTo>
                    <a:pt x="186" y="77"/>
                  </a:lnTo>
                  <a:lnTo>
                    <a:pt x="201" y="68"/>
                  </a:lnTo>
                  <a:lnTo>
                    <a:pt x="217" y="57"/>
                  </a:lnTo>
                  <a:lnTo>
                    <a:pt x="232" y="45"/>
                  </a:lnTo>
                  <a:lnTo>
                    <a:pt x="247" y="36"/>
                  </a:lnTo>
                  <a:lnTo>
                    <a:pt x="247" y="27"/>
                  </a:lnTo>
                  <a:lnTo>
                    <a:pt x="247" y="18"/>
                  </a:lnTo>
                  <a:lnTo>
                    <a:pt x="247" y="9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52" name="Freeform 84"/>
            <p:cNvSpPr>
              <a:spLocks/>
            </p:cNvSpPr>
            <p:nvPr/>
          </p:nvSpPr>
          <p:spPr bwMode="auto">
            <a:xfrm>
              <a:off x="7924196" y="3584431"/>
              <a:ext cx="11805" cy="12700"/>
            </a:xfrm>
            <a:custGeom>
              <a:avLst/>
              <a:gdLst/>
              <a:ahLst/>
              <a:cxnLst>
                <a:cxn ang="0">
                  <a:pos x="140" y="0"/>
                </a:cxn>
                <a:cxn ang="0">
                  <a:pos x="130" y="6"/>
                </a:cxn>
                <a:cxn ang="0">
                  <a:pos x="123" y="12"/>
                </a:cxn>
                <a:cxn ang="0">
                  <a:pos x="114" y="17"/>
                </a:cxn>
                <a:cxn ang="0">
                  <a:pos x="108" y="24"/>
                </a:cxn>
                <a:cxn ang="0">
                  <a:pos x="101" y="29"/>
                </a:cxn>
                <a:cxn ang="0">
                  <a:pos x="92" y="33"/>
                </a:cxn>
                <a:cxn ang="0">
                  <a:pos x="85" y="40"/>
                </a:cxn>
                <a:cxn ang="0">
                  <a:pos x="78" y="44"/>
                </a:cxn>
                <a:cxn ang="0">
                  <a:pos x="69" y="54"/>
                </a:cxn>
                <a:cxn ang="0">
                  <a:pos x="58" y="62"/>
                </a:cxn>
                <a:cxn ang="0">
                  <a:pos x="47" y="72"/>
                </a:cxn>
                <a:cxn ang="0">
                  <a:pos x="36" y="80"/>
                </a:cxn>
                <a:cxn ang="0">
                  <a:pos x="28" y="89"/>
                </a:cxn>
                <a:cxn ang="0">
                  <a:pos x="18" y="96"/>
                </a:cxn>
                <a:cxn ang="0">
                  <a:pos x="9" y="106"/>
                </a:cxn>
                <a:cxn ang="0">
                  <a:pos x="0" y="113"/>
                </a:cxn>
                <a:cxn ang="0">
                  <a:pos x="18" y="102"/>
                </a:cxn>
                <a:cxn ang="0">
                  <a:pos x="36" y="92"/>
                </a:cxn>
                <a:cxn ang="0">
                  <a:pos x="54" y="80"/>
                </a:cxn>
                <a:cxn ang="0">
                  <a:pos x="72" y="70"/>
                </a:cxn>
                <a:cxn ang="0">
                  <a:pos x="90" y="60"/>
                </a:cxn>
                <a:cxn ang="0">
                  <a:pos x="108" y="49"/>
                </a:cxn>
                <a:cxn ang="0">
                  <a:pos x="126" y="38"/>
                </a:cxn>
                <a:cxn ang="0">
                  <a:pos x="144" y="28"/>
                </a:cxn>
                <a:cxn ang="0">
                  <a:pos x="144" y="22"/>
                </a:cxn>
                <a:cxn ang="0">
                  <a:pos x="143" y="13"/>
                </a:cxn>
                <a:cxn ang="0">
                  <a:pos x="142" y="8"/>
                </a:cxn>
                <a:cxn ang="0">
                  <a:pos x="140" y="0"/>
                </a:cxn>
              </a:cxnLst>
              <a:rect l="0" t="0" r="r" b="b"/>
              <a:pathLst>
                <a:path w="144" h="113">
                  <a:moveTo>
                    <a:pt x="140" y="0"/>
                  </a:moveTo>
                  <a:lnTo>
                    <a:pt x="130" y="6"/>
                  </a:lnTo>
                  <a:lnTo>
                    <a:pt x="123" y="12"/>
                  </a:lnTo>
                  <a:lnTo>
                    <a:pt x="114" y="17"/>
                  </a:lnTo>
                  <a:lnTo>
                    <a:pt x="108" y="24"/>
                  </a:lnTo>
                  <a:lnTo>
                    <a:pt x="101" y="29"/>
                  </a:lnTo>
                  <a:lnTo>
                    <a:pt x="92" y="33"/>
                  </a:lnTo>
                  <a:lnTo>
                    <a:pt x="85" y="40"/>
                  </a:lnTo>
                  <a:lnTo>
                    <a:pt x="78" y="44"/>
                  </a:lnTo>
                  <a:lnTo>
                    <a:pt x="69" y="54"/>
                  </a:lnTo>
                  <a:lnTo>
                    <a:pt x="58" y="62"/>
                  </a:lnTo>
                  <a:lnTo>
                    <a:pt x="47" y="72"/>
                  </a:lnTo>
                  <a:lnTo>
                    <a:pt x="36" y="80"/>
                  </a:lnTo>
                  <a:lnTo>
                    <a:pt x="28" y="89"/>
                  </a:lnTo>
                  <a:lnTo>
                    <a:pt x="18" y="96"/>
                  </a:lnTo>
                  <a:lnTo>
                    <a:pt x="9" y="106"/>
                  </a:lnTo>
                  <a:lnTo>
                    <a:pt x="0" y="113"/>
                  </a:lnTo>
                  <a:lnTo>
                    <a:pt x="18" y="102"/>
                  </a:lnTo>
                  <a:lnTo>
                    <a:pt x="36" y="92"/>
                  </a:lnTo>
                  <a:lnTo>
                    <a:pt x="54" y="80"/>
                  </a:lnTo>
                  <a:lnTo>
                    <a:pt x="72" y="70"/>
                  </a:lnTo>
                  <a:lnTo>
                    <a:pt x="90" y="60"/>
                  </a:lnTo>
                  <a:lnTo>
                    <a:pt x="108" y="49"/>
                  </a:lnTo>
                  <a:lnTo>
                    <a:pt x="126" y="38"/>
                  </a:lnTo>
                  <a:lnTo>
                    <a:pt x="144" y="28"/>
                  </a:lnTo>
                  <a:lnTo>
                    <a:pt x="144" y="22"/>
                  </a:lnTo>
                  <a:lnTo>
                    <a:pt x="143" y="13"/>
                  </a:lnTo>
                  <a:lnTo>
                    <a:pt x="142" y="8"/>
                  </a:lnTo>
                  <a:lnTo>
                    <a:pt x="140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54" name="Freeform 85"/>
            <p:cNvSpPr>
              <a:spLocks/>
            </p:cNvSpPr>
            <p:nvPr/>
          </p:nvSpPr>
          <p:spPr bwMode="auto">
            <a:xfrm>
              <a:off x="7866485" y="3579668"/>
              <a:ext cx="23609" cy="22225"/>
            </a:xfrm>
            <a:custGeom>
              <a:avLst/>
              <a:gdLst/>
              <a:ahLst/>
              <a:cxnLst>
                <a:cxn ang="0">
                  <a:pos x="242" y="0"/>
                </a:cxn>
                <a:cxn ang="0">
                  <a:pos x="230" y="9"/>
                </a:cxn>
                <a:cxn ang="0">
                  <a:pos x="210" y="23"/>
                </a:cxn>
                <a:cxn ang="0">
                  <a:pos x="185" y="41"/>
                </a:cxn>
                <a:cxn ang="0">
                  <a:pos x="158" y="61"/>
                </a:cxn>
                <a:cxn ang="0">
                  <a:pos x="130" y="81"/>
                </a:cxn>
                <a:cxn ang="0">
                  <a:pos x="104" y="99"/>
                </a:cxn>
                <a:cxn ang="0">
                  <a:pos x="84" y="114"/>
                </a:cxn>
                <a:cxn ang="0">
                  <a:pos x="70" y="122"/>
                </a:cxn>
                <a:cxn ang="0">
                  <a:pos x="70" y="126"/>
                </a:cxn>
                <a:cxn ang="0">
                  <a:pos x="66" y="134"/>
                </a:cxn>
                <a:cxn ang="0">
                  <a:pos x="57" y="141"/>
                </a:cxn>
                <a:cxn ang="0">
                  <a:pos x="49" y="152"/>
                </a:cxn>
                <a:cxn ang="0">
                  <a:pos x="41" y="160"/>
                </a:cxn>
                <a:cxn ang="0">
                  <a:pos x="34" y="170"/>
                </a:cxn>
                <a:cxn ang="0">
                  <a:pos x="30" y="176"/>
                </a:cxn>
                <a:cxn ang="0">
                  <a:pos x="31" y="181"/>
                </a:cxn>
                <a:cxn ang="0">
                  <a:pos x="11" y="199"/>
                </a:cxn>
                <a:cxn ang="0">
                  <a:pos x="2" y="208"/>
                </a:cxn>
                <a:cxn ang="0">
                  <a:pos x="0" y="213"/>
                </a:cxn>
                <a:cxn ang="0">
                  <a:pos x="8" y="208"/>
                </a:cxn>
                <a:cxn ang="0">
                  <a:pos x="22" y="200"/>
                </a:cxn>
                <a:cxn ang="0">
                  <a:pos x="41" y="187"/>
                </a:cxn>
                <a:cxn ang="0">
                  <a:pos x="66" y="171"/>
                </a:cxn>
                <a:cxn ang="0">
                  <a:pos x="93" y="151"/>
                </a:cxn>
                <a:cxn ang="0">
                  <a:pos x="120" y="131"/>
                </a:cxn>
                <a:cxn ang="0">
                  <a:pos x="150" y="108"/>
                </a:cxn>
                <a:cxn ang="0">
                  <a:pos x="180" y="87"/>
                </a:cxn>
                <a:cxn ang="0">
                  <a:pos x="206" y="67"/>
                </a:cxn>
                <a:cxn ang="0">
                  <a:pos x="230" y="46"/>
                </a:cxn>
                <a:cxn ang="0">
                  <a:pos x="252" y="32"/>
                </a:cxn>
                <a:cxn ang="0">
                  <a:pos x="266" y="21"/>
                </a:cxn>
                <a:cxn ang="0">
                  <a:pos x="274" y="13"/>
                </a:cxn>
                <a:cxn ang="0">
                  <a:pos x="266" y="11"/>
                </a:cxn>
                <a:cxn ang="0">
                  <a:pos x="256" y="9"/>
                </a:cxn>
                <a:cxn ang="0">
                  <a:pos x="248" y="5"/>
                </a:cxn>
                <a:cxn ang="0">
                  <a:pos x="242" y="0"/>
                </a:cxn>
              </a:cxnLst>
              <a:rect l="0" t="0" r="r" b="b"/>
              <a:pathLst>
                <a:path w="274" h="213">
                  <a:moveTo>
                    <a:pt x="242" y="0"/>
                  </a:moveTo>
                  <a:lnTo>
                    <a:pt x="230" y="9"/>
                  </a:lnTo>
                  <a:lnTo>
                    <a:pt x="210" y="23"/>
                  </a:lnTo>
                  <a:lnTo>
                    <a:pt x="185" y="41"/>
                  </a:lnTo>
                  <a:lnTo>
                    <a:pt x="158" y="61"/>
                  </a:lnTo>
                  <a:lnTo>
                    <a:pt x="130" y="81"/>
                  </a:lnTo>
                  <a:lnTo>
                    <a:pt x="104" y="99"/>
                  </a:lnTo>
                  <a:lnTo>
                    <a:pt x="84" y="114"/>
                  </a:lnTo>
                  <a:lnTo>
                    <a:pt x="70" y="122"/>
                  </a:lnTo>
                  <a:lnTo>
                    <a:pt x="70" y="126"/>
                  </a:lnTo>
                  <a:lnTo>
                    <a:pt x="66" y="134"/>
                  </a:lnTo>
                  <a:lnTo>
                    <a:pt x="57" y="141"/>
                  </a:lnTo>
                  <a:lnTo>
                    <a:pt x="49" y="152"/>
                  </a:lnTo>
                  <a:lnTo>
                    <a:pt x="41" y="160"/>
                  </a:lnTo>
                  <a:lnTo>
                    <a:pt x="34" y="170"/>
                  </a:lnTo>
                  <a:lnTo>
                    <a:pt x="30" y="176"/>
                  </a:lnTo>
                  <a:lnTo>
                    <a:pt x="31" y="181"/>
                  </a:lnTo>
                  <a:lnTo>
                    <a:pt x="11" y="199"/>
                  </a:lnTo>
                  <a:lnTo>
                    <a:pt x="2" y="208"/>
                  </a:lnTo>
                  <a:lnTo>
                    <a:pt x="0" y="213"/>
                  </a:lnTo>
                  <a:lnTo>
                    <a:pt x="8" y="208"/>
                  </a:lnTo>
                  <a:lnTo>
                    <a:pt x="22" y="200"/>
                  </a:lnTo>
                  <a:lnTo>
                    <a:pt x="41" y="187"/>
                  </a:lnTo>
                  <a:lnTo>
                    <a:pt x="66" y="171"/>
                  </a:lnTo>
                  <a:lnTo>
                    <a:pt x="93" y="151"/>
                  </a:lnTo>
                  <a:lnTo>
                    <a:pt x="120" y="131"/>
                  </a:lnTo>
                  <a:lnTo>
                    <a:pt x="150" y="108"/>
                  </a:lnTo>
                  <a:lnTo>
                    <a:pt x="180" y="87"/>
                  </a:lnTo>
                  <a:lnTo>
                    <a:pt x="206" y="67"/>
                  </a:lnTo>
                  <a:lnTo>
                    <a:pt x="230" y="46"/>
                  </a:lnTo>
                  <a:lnTo>
                    <a:pt x="252" y="32"/>
                  </a:lnTo>
                  <a:lnTo>
                    <a:pt x="266" y="21"/>
                  </a:lnTo>
                  <a:lnTo>
                    <a:pt x="274" y="13"/>
                  </a:lnTo>
                  <a:lnTo>
                    <a:pt x="266" y="11"/>
                  </a:lnTo>
                  <a:lnTo>
                    <a:pt x="256" y="9"/>
                  </a:lnTo>
                  <a:lnTo>
                    <a:pt x="248" y="5"/>
                  </a:lnTo>
                  <a:lnTo>
                    <a:pt x="242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55" name="Freeform 86"/>
            <p:cNvSpPr>
              <a:spLocks/>
            </p:cNvSpPr>
            <p:nvPr/>
          </p:nvSpPr>
          <p:spPr bwMode="auto">
            <a:xfrm>
              <a:off x="7840253" y="3568556"/>
              <a:ext cx="43284" cy="36513"/>
            </a:xfrm>
            <a:custGeom>
              <a:avLst/>
              <a:gdLst/>
              <a:ahLst/>
              <a:cxnLst>
                <a:cxn ang="0">
                  <a:pos x="489" y="0"/>
                </a:cxn>
                <a:cxn ang="0">
                  <a:pos x="481" y="6"/>
                </a:cxn>
                <a:cxn ang="0">
                  <a:pos x="473" y="13"/>
                </a:cxn>
                <a:cxn ang="0">
                  <a:pos x="467" y="18"/>
                </a:cxn>
                <a:cxn ang="0">
                  <a:pos x="459" y="25"/>
                </a:cxn>
                <a:cxn ang="0">
                  <a:pos x="452" y="30"/>
                </a:cxn>
                <a:cxn ang="0">
                  <a:pos x="445" y="34"/>
                </a:cxn>
                <a:cxn ang="0">
                  <a:pos x="438" y="40"/>
                </a:cxn>
                <a:cxn ang="0">
                  <a:pos x="430" y="45"/>
                </a:cxn>
                <a:cxn ang="0">
                  <a:pos x="418" y="56"/>
                </a:cxn>
                <a:cxn ang="0">
                  <a:pos x="403" y="68"/>
                </a:cxn>
                <a:cxn ang="0">
                  <a:pos x="391" y="80"/>
                </a:cxn>
                <a:cxn ang="0">
                  <a:pos x="377" y="93"/>
                </a:cxn>
                <a:cxn ang="0">
                  <a:pos x="363" y="104"/>
                </a:cxn>
                <a:cxn ang="0">
                  <a:pos x="350" y="116"/>
                </a:cxn>
                <a:cxn ang="0">
                  <a:pos x="339" y="128"/>
                </a:cxn>
                <a:cxn ang="0">
                  <a:pos x="325" y="141"/>
                </a:cxn>
                <a:cxn ang="0">
                  <a:pos x="307" y="159"/>
                </a:cxn>
                <a:cxn ang="0">
                  <a:pos x="283" y="179"/>
                </a:cxn>
                <a:cxn ang="0">
                  <a:pos x="252" y="200"/>
                </a:cxn>
                <a:cxn ang="0">
                  <a:pos x="217" y="223"/>
                </a:cxn>
                <a:cxn ang="0">
                  <a:pos x="180" y="244"/>
                </a:cxn>
                <a:cxn ang="0">
                  <a:pos x="141" y="264"/>
                </a:cxn>
                <a:cxn ang="0">
                  <a:pos x="104" y="285"/>
                </a:cxn>
                <a:cxn ang="0">
                  <a:pos x="71" y="303"/>
                </a:cxn>
                <a:cxn ang="0">
                  <a:pos x="41" y="317"/>
                </a:cxn>
                <a:cxn ang="0">
                  <a:pos x="19" y="331"/>
                </a:cxn>
                <a:cxn ang="0">
                  <a:pos x="5" y="340"/>
                </a:cxn>
                <a:cxn ang="0">
                  <a:pos x="0" y="345"/>
                </a:cxn>
                <a:cxn ang="0">
                  <a:pos x="8" y="345"/>
                </a:cxn>
                <a:cxn ang="0">
                  <a:pos x="29" y="339"/>
                </a:cxn>
                <a:cxn ang="0">
                  <a:pos x="66" y="327"/>
                </a:cxn>
                <a:cxn ang="0">
                  <a:pos x="119" y="309"/>
                </a:cxn>
                <a:cxn ang="0">
                  <a:pos x="130" y="301"/>
                </a:cxn>
                <a:cxn ang="0">
                  <a:pos x="147" y="290"/>
                </a:cxn>
                <a:cxn ang="0">
                  <a:pos x="165" y="278"/>
                </a:cxn>
                <a:cxn ang="0">
                  <a:pos x="189" y="261"/>
                </a:cxn>
                <a:cxn ang="0">
                  <a:pos x="215" y="243"/>
                </a:cxn>
                <a:cxn ang="0">
                  <a:pos x="244" y="226"/>
                </a:cxn>
                <a:cxn ang="0">
                  <a:pos x="275" y="204"/>
                </a:cxn>
                <a:cxn ang="0">
                  <a:pos x="305" y="184"/>
                </a:cxn>
                <a:cxn ang="0">
                  <a:pos x="336" y="164"/>
                </a:cxn>
                <a:cxn ang="0">
                  <a:pos x="365" y="144"/>
                </a:cxn>
                <a:cxn ang="0">
                  <a:pos x="393" y="125"/>
                </a:cxn>
                <a:cxn ang="0">
                  <a:pos x="420" y="107"/>
                </a:cxn>
                <a:cxn ang="0">
                  <a:pos x="443" y="91"/>
                </a:cxn>
                <a:cxn ang="0">
                  <a:pos x="464" y="77"/>
                </a:cxn>
                <a:cxn ang="0">
                  <a:pos x="481" y="66"/>
                </a:cxn>
                <a:cxn ang="0">
                  <a:pos x="490" y="58"/>
                </a:cxn>
                <a:cxn ang="0">
                  <a:pos x="489" y="44"/>
                </a:cxn>
                <a:cxn ang="0">
                  <a:pos x="488" y="29"/>
                </a:cxn>
                <a:cxn ang="0">
                  <a:pos x="488" y="14"/>
                </a:cxn>
                <a:cxn ang="0">
                  <a:pos x="489" y="0"/>
                </a:cxn>
              </a:cxnLst>
              <a:rect l="0" t="0" r="r" b="b"/>
              <a:pathLst>
                <a:path w="490" h="345">
                  <a:moveTo>
                    <a:pt x="489" y="0"/>
                  </a:moveTo>
                  <a:lnTo>
                    <a:pt x="481" y="6"/>
                  </a:lnTo>
                  <a:lnTo>
                    <a:pt x="473" y="13"/>
                  </a:lnTo>
                  <a:lnTo>
                    <a:pt x="467" y="18"/>
                  </a:lnTo>
                  <a:lnTo>
                    <a:pt x="459" y="25"/>
                  </a:lnTo>
                  <a:lnTo>
                    <a:pt x="452" y="30"/>
                  </a:lnTo>
                  <a:lnTo>
                    <a:pt x="445" y="34"/>
                  </a:lnTo>
                  <a:lnTo>
                    <a:pt x="438" y="40"/>
                  </a:lnTo>
                  <a:lnTo>
                    <a:pt x="430" y="45"/>
                  </a:lnTo>
                  <a:lnTo>
                    <a:pt x="418" y="56"/>
                  </a:lnTo>
                  <a:lnTo>
                    <a:pt x="403" y="68"/>
                  </a:lnTo>
                  <a:lnTo>
                    <a:pt x="391" y="80"/>
                  </a:lnTo>
                  <a:lnTo>
                    <a:pt x="377" y="93"/>
                  </a:lnTo>
                  <a:lnTo>
                    <a:pt x="363" y="104"/>
                  </a:lnTo>
                  <a:lnTo>
                    <a:pt x="350" y="116"/>
                  </a:lnTo>
                  <a:lnTo>
                    <a:pt x="339" y="128"/>
                  </a:lnTo>
                  <a:lnTo>
                    <a:pt x="325" y="141"/>
                  </a:lnTo>
                  <a:lnTo>
                    <a:pt x="307" y="159"/>
                  </a:lnTo>
                  <a:lnTo>
                    <a:pt x="283" y="179"/>
                  </a:lnTo>
                  <a:lnTo>
                    <a:pt x="252" y="200"/>
                  </a:lnTo>
                  <a:lnTo>
                    <a:pt x="217" y="223"/>
                  </a:lnTo>
                  <a:lnTo>
                    <a:pt x="180" y="244"/>
                  </a:lnTo>
                  <a:lnTo>
                    <a:pt x="141" y="264"/>
                  </a:lnTo>
                  <a:lnTo>
                    <a:pt x="104" y="285"/>
                  </a:lnTo>
                  <a:lnTo>
                    <a:pt x="71" y="303"/>
                  </a:lnTo>
                  <a:lnTo>
                    <a:pt x="41" y="317"/>
                  </a:lnTo>
                  <a:lnTo>
                    <a:pt x="19" y="331"/>
                  </a:lnTo>
                  <a:lnTo>
                    <a:pt x="5" y="340"/>
                  </a:lnTo>
                  <a:lnTo>
                    <a:pt x="0" y="345"/>
                  </a:lnTo>
                  <a:lnTo>
                    <a:pt x="8" y="345"/>
                  </a:lnTo>
                  <a:lnTo>
                    <a:pt x="29" y="339"/>
                  </a:lnTo>
                  <a:lnTo>
                    <a:pt x="66" y="327"/>
                  </a:lnTo>
                  <a:lnTo>
                    <a:pt x="119" y="309"/>
                  </a:lnTo>
                  <a:lnTo>
                    <a:pt x="130" y="301"/>
                  </a:lnTo>
                  <a:lnTo>
                    <a:pt x="147" y="290"/>
                  </a:lnTo>
                  <a:lnTo>
                    <a:pt x="165" y="278"/>
                  </a:lnTo>
                  <a:lnTo>
                    <a:pt x="189" y="261"/>
                  </a:lnTo>
                  <a:lnTo>
                    <a:pt x="215" y="243"/>
                  </a:lnTo>
                  <a:lnTo>
                    <a:pt x="244" y="226"/>
                  </a:lnTo>
                  <a:lnTo>
                    <a:pt x="275" y="204"/>
                  </a:lnTo>
                  <a:lnTo>
                    <a:pt x="305" y="184"/>
                  </a:lnTo>
                  <a:lnTo>
                    <a:pt x="336" y="164"/>
                  </a:lnTo>
                  <a:lnTo>
                    <a:pt x="365" y="144"/>
                  </a:lnTo>
                  <a:lnTo>
                    <a:pt x="393" y="125"/>
                  </a:lnTo>
                  <a:lnTo>
                    <a:pt x="420" y="107"/>
                  </a:lnTo>
                  <a:lnTo>
                    <a:pt x="443" y="91"/>
                  </a:lnTo>
                  <a:lnTo>
                    <a:pt x="464" y="77"/>
                  </a:lnTo>
                  <a:lnTo>
                    <a:pt x="481" y="66"/>
                  </a:lnTo>
                  <a:lnTo>
                    <a:pt x="490" y="58"/>
                  </a:lnTo>
                  <a:lnTo>
                    <a:pt x="489" y="44"/>
                  </a:lnTo>
                  <a:lnTo>
                    <a:pt x="488" y="29"/>
                  </a:lnTo>
                  <a:lnTo>
                    <a:pt x="488" y="14"/>
                  </a:lnTo>
                  <a:lnTo>
                    <a:pt x="489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203" name="그룹 202"/>
          <p:cNvGrpSpPr>
            <a:grpSpLocks/>
          </p:cNvGrpSpPr>
          <p:nvPr/>
        </p:nvGrpSpPr>
        <p:grpSpPr>
          <a:xfrm>
            <a:off x="6342120" y="4969999"/>
            <a:ext cx="301200" cy="216000"/>
            <a:chOff x="7508414" y="3538393"/>
            <a:chExt cx="448573" cy="377825"/>
          </a:xfrm>
          <a:solidFill>
            <a:srgbClr val="0000CC"/>
          </a:solidFill>
        </p:grpSpPr>
        <p:sp>
          <p:nvSpPr>
            <p:cNvPr id="205" name="Freeform 82"/>
            <p:cNvSpPr>
              <a:spLocks/>
            </p:cNvSpPr>
            <p:nvPr/>
          </p:nvSpPr>
          <p:spPr bwMode="auto">
            <a:xfrm>
              <a:off x="7508414" y="3538393"/>
              <a:ext cx="448573" cy="377825"/>
            </a:xfrm>
            <a:custGeom>
              <a:avLst/>
              <a:gdLst/>
              <a:ahLst/>
              <a:cxnLst>
                <a:cxn ang="0">
                  <a:pos x="215" y="2110"/>
                </a:cxn>
                <a:cxn ang="0">
                  <a:pos x="522" y="2503"/>
                </a:cxn>
                <a:cxn ang="0">
                  <a:pos x="892" y="3077"/>
                </a:cxn>
                <a:cxn ang="0">
                  <a:pos x="1057" y="3242"/>
                </a:cxn>
                <a:cxn ang="0">
                  <a:pos x="1236" y="3321"/>
                </a:cxn>
                <a:cxn ang="0">
                  <a:pos x="1421" y="3394"/>
                </a:cxn>
                <a:cxn ang="0">
                  <a:pos x="1765" y="3516"/>
                </a:cxn>
                <a:cxn ang="0">
                  <a:pos x="1914" y="3559"/>
                </a:cxn>
                <a:cxn ang="0">
                  <a:pos x="1958" y="3444"/>
                </a:cxn>
                <a:cxn ang="0">
                  <a:pos x="2122" y="3197"/>
                </a:cxn>
                <a:cxn ang="0">
                  <a:pos x="2267" y="2794"/>
                </a:cxn>
                <a:cxn ang="0">
                  <a:pos x="2468" y="2465"/>
                </a:cxn>
                <a:cxn ang="0">
                  <a:pos x="2600" y="2279"/>
                </a:cxn>
                <a:cxn ang="0">
                  <a:pos x="2738" y="2187"/>
                </a:cxn>
                <a:cxn ang="0">
                  <a:pos x="2833" y="2079"/>
                </a:cxn>
                <a:cxn ang="0">
                  <a:pos x="3103" y="1793"/>
                </a:cxn>
                <a:cxn ang="0">
                  <a:pos x="3483" y="1424"/>
                </a:cxn>
                <a:cxn ang="0">
                  <a:pos x="3913" y="1107"/>
                </a:cxn>
                <a:cxn ang="0">
                  <a:pos x="4132" y="984"/>
                </a:cxn>
                <a:cxn ang="0">
                  <a:pos x="4331" y="824"/>
                </a:cxn>
                <a:cxn ang="0">
                  <a:pos x="4445" y="767"/>
                </a:cxn>
                <a:cxn ang="0">
                  <a:pos x="4629" y="607"/>
                </a:cxn>
                <a:cxn ang="0">
                  <a:pos x="4779" y="447"/>
                </a:cxn>
                <a:cxn ang="0">
                  <a:pos x="4933" y="351"/>
                </a:cxn>
                <a:cxn ang="0">
                  <a:pos x="5066" y="288"/>
                </a:cxn>
                <a:cxn ang="0">
                  <a:pos x="5040" y="253"/>
                </a:cxn>
                <a:cxn ang="0">
                  <a:pos x="4950" y="292"/>
                </a:cxn>
                <a:cxn ang="0">
                  <a:pos x="4846" y="374"/>
                </a:cxn>
                <a:cxn ang="0">
                  <a:pos x="4617" y="532"/>
                </a:cxn>
                <a:cxn ang="0">
                  <a:pos x="4485" y="562"/>
                </a:cxn>
                <a:cxn ang="0">
                  <a:pos x="4094" y="840"/>
                </a:cxn>
                <a:cxn ang="0">
                  <a:pos x="4173" y="728"/>
                </a:cxn>
                <a:cxn ang="0">
                  <a:pos x="4275" y="644"/>
                </a:cxn>
                <a:cxn ang="0">
                  <a:pos x="4400" y="519"/>
                </a:cxn>
                <a:cxn ang="0">
                  <a:pos x="4424" y="438"/>
                </a:cxn>
                <a:cxn ang="0">
                  <a:pos x="4562" y="297"/>
                </a:cxn>
                <a:cxn ang="0">
                  <a:pos x="4370" y="353"/>
                </a:cxn>
                <a:cxn ang="0">
                  <a:pos x="4539" y="205"/>
                </a:cxn>
                <a:cxn ang="0">
                  <a:pos x="4493" y="173"/>
                </a:cxn>
                <a:cxn ang="0">
                  <a:pos x="4375" y="287"/>
                </a:cxn>
                <a:cxn ang="0">
                  <a:pos x="4369" y="168"/>
                </a:cxn>
                <a:cxn ang="0">
                  <a:pos x="4459" y="50"/>
                </a:cxn>
                <a:cxn ang="0">
                  <a:pos x="4357" y="26"/>
                </a:cxn>
                <a:cxn ang="0">
                  <a:pos x="4247" y="140"/>
                </a:cxn>
                <a:cxn ang="0">
                  <a:pos x="3980" y="295"/>
                </a:cxn>
                <a:cxn ang="0">
                  <a:pos x="3246" y="806"/>
                </a:cxn>
                <a:cxn ang="0">
                  <a:pos x="3248" y="760"/>
                </a:cxn>
                <a:cxn ang="0">
                  <a:pos x="3296" y="696"/>
                </a:cxn>
                <a:cxn ang="0">
                  <a:pos x="4015" y="228"/>
                </a:cxn>
                <a:cxn ang="0">
                  <a:pos x="4067" y="146"/>
                </a:cxn>
                <a:cxn ang="0">
                  <a:pos x="3813" y="249"/>
                </a:cxn>
                <a:cxn ang="0">
                  <a:pos x="3352" y="544"/>
                </a:cxn>
                <a:cxn ang="0">
                  <a:pos x="2890" y="860"/>
                </a:cxn>
                <a:cxn ang="0">
                  <a:pos x="2239" y="1317"/>
                </a:cxn>
                <a:cxn ang="0">
                  <a:pos x="1939" y="1667"/>
                </a:cxn>
                <a:cxn ang="0">
                  <a:pos x="1639" y="1983"/>
                </a:cxn>
                <a:cxn ang="0">
                  <a:pos x="1352" y="2069"/>
                </a:cxn>
                <a:cxn ang="0">
                  <a:pos x="1077" y="1529"/>
                </a:cxn>
                <a:cxn ang="0">
                  <a:pos x="769" y="1555"/>
                </a:cxn>
                <a:cxn ang="0">
                  <a:pos x="532" y="1653"/>
                </a:cxn>
                <a:cxn ang="0">
                  <a:pos x="247" y="1745"/>
                </a:cxn>
              </a:cxnLst>
              <a:rect l="0" t="0" r="r" b="b"/>
              <a:pathLst>
                <a:path w="5128" h="3574">
                  <a:moveTo>
                    <a:pt x="0" y="1891"/>
                  </a:moveTo>
                  <a:lnTo>
                    <a:pt x="12" y="1907"/>
                  </a:lnTo>
                  <a:lnTo>
                    <a:pt x="26" y="1923"/>
                  </a:lnTo>
                  <a:lnTo>
                    <a:pt x="40" y="1939"/>
                  </a:lnTo>
                  <a:lnTo>
                    <a:pt x="54" y="1955"/>
                  </a:lnTo>
                  <a:lnTo>
                    <a:pt x="70" y="1970"/>
                  </a:lnTo>
                  <a:lnTo>
                    <a:pt x="86" y="1987"/>
                  </a:lnTo>
                  <a:lnTo>
                    <a:pt x="104" y="2002"/>
                  </a:lnTo>
                  <a:lnTo>
                    <a:pt x="121" y="2016"/>
                  </a:lnTo>
                  <a:lnTo>
                    <a:pt x="137" y="2032"/>
                  </a:lnTo>
                  <a:lnTo>
                    <a:pt x="154" y="2047"/>
                  </a:lnTo>
                  <a:lnTo>
                    <a:pt x="169" y="2062"/>
                  </a:lnTo>
                  <a:lnTo>
                    <a:pt x="186" y="2079"/>
                  </a:lnTo>
                  <a:lnTo>
                    <a:pt x="201" y="2094"/>
                  </a:lnTo>
                  <a:lnTo>
                    <a:pt x="215" y="2110"/>
                  </a:lnTo>
                  <a:lnTo>
                    <a:pt x="228" y="2125"/>
                  </a:lnTo>
                  <a:lnTo>
                    <a:pt x="240" y="2142"/>
                  </a:lnTo>
                  <a:lnTo>
                    <a:pt x="254" y="2171"/>
                  </a:lnTo>
                  <a:lnTo>
                    <a:pt x="272" y="2194"/>
                  </a:lnTo>
                  <a:lnTo>
                    <a:pt x="292" y="2213"/>
                  </a:lnTo>
                  <a:lnTo>
                    <a:pt x="314" y="2230"/>
                  </a:lnTo>
                  <a:lnTo>
                    <a:pt x="335" y="2246"/>
                  </a:lnTo>
                  <a:lnTo>
                    <a:pt x="356" y="2266"/>
                  </a:lnTo>
                  <a:lnTo>
                    <a:pt x="375" y="2288"/>
                  </a:lnTo>
                  <a:lnTo>
                    <a:pt x="391" y="2316"/>
                  </a:lnTo>
                  <a:lnTo>
                    <a:pt x="408" y="2345"/>
                  </a:lnTo>
                  <a:lnTo>
                    <a:pt x="432" y="2381"/>
                  </a:lnTo>
                  <a:lnTo>
                    <a:pt x="460" y="2420"/>
                  </a:lnTo>
                  <a:lnTo>
                    <a:pt x="491" y="2462"/>
                  </a:lnTo>
                  <a:lnTo>
                    <a:pt x="522" y="2503"/>
                  </a:lnTo>
                  <a:lnTo>
                    <a:pt x="550" y="2541"/>
                  </a:lnTo>
                  <a:lnTo>
                    <a:pt x="574" y="2577"/>
                  </a:lnTo>
                  <a:lnTo>
                    <a:pt x="593" y="2605"/>
                  </a:lnTo>
                  <a:lnTo>
                    <a:pt x="605" y="2629"/>
                  </a:lnTo>
                  <a:lnTo>
                    <a:pt x="622" y="2657"/>
                  </a:lnTo>
                  <a:lnTo>
                    <a:pt x="642" y="2693"/>
                  </a:lnTo>
                  <a:lnTo>
                    <a:pt x="665" y="2729"/>
                  </a:lnTo>
                  <a:lnTo>
                    <a:pt x="691" y="2770"/>
                  </a:lnTo>
                  <a:lnTo>
                    <a:pt x="718" y="2813"/>
                  </a:lnTo>
                  <a:lnTo>
                    <a:pt x="748" y="2858"/>
                  </a:lnTo>
                  <a:lnTo>
                    <a:pt x="779" y="2903"/>
                  </a:lnTo>
                  <a:lnTo>
                    <a:pt x="808" y="2948"/>
                  </a:lnTo>
                  <a:lnTo>
                    <a:pt x="838" y="2994"/>
                  </a:lnTo>
                  <a:lnTo>
                    <a:pt x="865" y="3036"/>
                  </a:lnTo>
                  <a:lnTo>
                    <a:pt x="892" y="3077"/>
                  </a:lnTo>
                  <a:lnTo>
                    <a:pt x="916" y="3114"/>
                  </a:lnTo>
                  <a:lnTo>
                    <a:pt x="936" y="3147"/>
                  </a:lnTo>
                  <a:lnTo>
                    <a:pt x="953" y="3177"/>
                  </a:lnTo>
                  <a:lnTo>
                    <a:pt x="966" y="3199"/>
                  </a:lnTo>
                  <a:lnTo>
                    <a:pt x="977" y="3202"/>
                  </a:lnTo>
                  <a:lnTo>
                    <a:pt x="987" y="3203"/>
                  </a:lnTo>
                  <a:lnTo>
                    <a:pt x="998" y="3205"/>
                  </a:lnTo>
                  <a:lnTo>
                    <a:pt x="1007" y="3207"/>
                  </a:lnTo>
                  <a:lnTo>
                    <a:pt x="1019" y="3207"/>
                  </a:lnTo>
                  <a:lnTo>
                    <a:pt x="1030" y="3210"/>
                  </a:lnTo>
                  <a:lnTo>
                    <a:pt x="1039" y="3211"/>
                  </a:lnTo>
                  <a:lnTo>
                    <a:pt x="1050" y="3213"/>
                  </a:lnTo>
                  <a:lnTo>
                    <a:pt x="1052" y="3223"/>
                  </a:lnTo>
                  <a:lnTo>
                    <a:pt x="1055" y="3232"/>
                  </a:lnTo>
                  <a:lnTo>
                    <a:pt x="1057" y="3242"/>
                  </a:lnTo>
                  <a:lnTo>
                    <a:pt x="1060" y="3253"/>
                  </a:lnTo>
                  <a:lnTo>
                    <a:pt x="1069" y="3253"/>
                  </a:lnTo>
                  <a:lnTo>
                    <a:pt x="1078" y="3255"/>
                  </a:lnTo>
                  <a:lnTo>
                    <a:pt x="1087" y="3256"/>
                  </a:lnTo>
                  <a:lnTo>
                    <a:pt x="1097" y="3257"/>
                  </a:lnTo>
                  <a:lnTo>
                    <a:pt x="1105" y="3260"/>
                  </a:lnTo>
                  <a:lnTo>
                    <a:pt x="1115" y="3261"/>
                  </a:lnTo>
                  <a:lnTo>
                    <a:pt x="1126" y="3262"/>
                  </a:lnTo>
                  <a:lnTo>
                    <a:pt x="1134" y="3263"/>
                  </a:lnTo>
                  <a:lnTo>
                    <a:pt x="1151" y="3274"/>
                  </a:lnTo>
                  <a:lnTo>
                    <a:pt x="1169" y="3285"/>
                  </a:lnTo>
                  <a:lnTo>
                    <a:pt x="1185" y="3293"/>
                  </a:lnTo>
                  <a:lnTo>
                    <a:pt x="1201" y="3303"/>
                  </a:lnTo>
                  <a:lnTo>
                    <a:pt x="1219" y="3312"/>
                  </a:lnTo>
                  <a:lnTo>
                    <a:pt x="1236" y="3321"/>
                  </a:lnTo>
                  <a:lnTo>
                    <a:pt x="1254" y="3330"/>
                  </a:lnTo>
                  <a:lnTo>
                    <a:pt x="1270" y="3339"/>
                  </a:lnTo>
                  <a:lnTo>
                    <a:pt x="1282" y="3340"/>
                  </a:lnTo>
                  <a:lnTo>
                    <a:pt x="1293" y="3341"/>
                  </a:lnTo>
                  <a:lnTo>
                    <a:pt x="1305" y="3343"/>
                  </a:lnTo>
                  <a:lnTo>
                    <a:pt x="1317" y="3344"/>
                  </a:lnTo>
                  <a:lnTo>
                    <a:pt x="1328" y="3344"/>
                  </a:lnTo>
                  <a:lnTo>
                    <a:pt x="1340" y="3345"/>
                  </a:lnTo>
                  <a:lnTo>
                    <a:pt x="1353" y="3346"/>
                  </a:lnTo>
                  <a:lnTo>
                    <a:pt x="1365" y="3346"/>
                  </a:lnTo>
                  <a:lnTo>
                    <a:pt x="1373" y="3358"/>
                  </a:lnTo>
                  <a:lnTo>
                    <a:pt x="1383" y="3371"/>
                  </a:lnTo>
                  <a:lnTo>
                    <a:pt x="1392" y="3383"/>
                  </a:lnTo>
                  <a:lnTo>
                    <a:pt x="1401" y="3392"/>
                  </a:lnTo>
                  <a:lnTo>
                    <a:pt x="1421" y="3394"/>
                  </a:lnTo>
                  <a:lnTo>
                    <a:pt x="1443" y="3396"/>
                  </a:lnTo>
                  <a:lnTo>
                    <a:pt x="1463" y="3399"/>
                  </a:lnTo>
                  <a:lnTo>
                    <a:pt x="1483" y="3399"/>
                  </a:lnTo>
                  <a:lnTo>
                    <a:pt x="1506" y="3401"/>
                  </a:lnTo>
                  <a:lnTo>
                    <a:pt x="1525" y="3401"/>
                  </a:lnTo>
                  <a:lnTo>
                    <a:pt x="1546" y="3402"/>
                  </a:lnTo>
                  <a:lnTo>
                    <a:pt x="1566" y="3403"/>
                  </a:lnTo>
                  <a:lnTo>
                    <a:pt x="1591" y="3417"/>
                  </a:lnTo>
                  <a:lnTo>
                    <a:pt x="1613" y="3430"/>
                  </a:lnTo>
                  <a:lnTo>
                    <a:pt x="1639" y="3444"/>
                  </a:lnTo>
                  <a:lnTo>
                    <a:pt x="1663" y="3458"/>
                  </a:lnTo>
                  <a:lnTo>
                    <a:pt x="1689" y="3474"/>
                  </a:lnTo>
                  <a:lnTo>
                    <a:pt x="1714" y="3488"/>
                  </a:lnTo>
                  <a:lnTo>
                    <a:pt x="1739" y="3502"/>
                  </a:lnTo>
                  <a:lnTo>
                    <a:pt x="1765" y="3516"/>
                  </a:lnTo>
                  <a:lnTo>
                    <a:pt x="1774" y="3516"/>
                  </a:lnTo>
                  <a:lnTo>
                    <a:pt x="1785" y="3516"/>
                  </a:lnTo>
                  <a:lnTo>
                    <a:pt x="1795" y="3516"/>
                  </a:lnTo>
                  <a:lnTo>
                    <a:pt x="1806" y="3516"/>
                  </a:lnTo>
                  <a:lnTo>
                    <a:pt x="1817" y="3516"/>
                  </a:lnTo>
                  <a:lnTo>
                    <a:pt x="1827" y="3516"/>
                  </a:lnTo>
                  <a:lnTo>
                    <a:pt x="1837" y="3516"/>
                  </a:lnTo>
                  <a:lnTo>
                    <a:pt x="1848" y="3516"/>
                  </a:lnTo>
                  <a:lnTo>
                    <a:pt x="1857" y="3524"/>
                  </a:lnTo>
                  <a:lnTo>
                    <a:pt x="1867" y="3531"/>
                  </a:lnTo>
                  <a:lnTo>
                    <a:pt x="1877" y="3537"/>
                  </a:lnTo>
                  <a:lnTo>
                    <a:pt x="1886" y="3543"/>
                  </a:lnTo>
                  <a:lnTo>
                    <a:pt x="1895" y="3550"/>
                  </a:lnTo>
                  <a:lnTo>
                    <a:pt x="1905" y="3554"/>
                  </a:lnTo>
                  <a:lnTo>
                    <a:pt x="1914" y="3559"/>
                  </a:lnTo>
                  <a:lnTo>
                    <a:pt x="1923" y="3565"/>
                  </a:lnTo>
                  <a:lnTo>
                    <a:pt x="1952" y="3572"/>
                  </a:lnTo>
                  <a:lnTo>
                    <a:pt x="1971" y="3574"/>
                  </a:lnTo>
                  <a:lnTo>
                    <a:pt x="1983" y="3571"/>
                  </a:lnTo>
                  <a:lnTo>
                    <a:pt x="1987" y="3564"/>
                  </a:lnTo>
                  <a:lnTo>
                    <a:pt x="1987" y="3554"/>
                  </a:lnTo>
                  <a:lnTo>
                    <a:pt x="1980" y="3540"/>
                  </a:lnTo>
                  <a:lnTo>
                    <a:pt x="1973" y="3525"/>
                  </a:lnTo>
                  <a:lnTo>
                    <a:pt x="1964" y="3510"/>
                  </a:lnTo>
                  <a:lnTo>
                    <a:pt x="1957" y="3494"/>
                  </a:lnTo>
                  <a:lnTo>
                    <a:pt x="1948" y="3479"/>
                  </a:lnTo>
                  <a:lnTo>
                    <a:pt x="1944" y="3467"/>
                  </a:lnTo>
                  <a:lnTo>
                    <a:pt x="1943" y="3455"/>
                  </a:lnTo>
                  <a:lnTo>
                    <a:pt x="1947" y="3449"/>
                  </a:lnTo>
                  <a:lnTo>
                    <a:pt x="1958" y="3444"/>
                  </a:lnTo>
                  <a:lnTo>
                    <a:pt x="1977" y="3446"/>
                  </a:lnTo>
                  <a:lnTo>
                    <a:pt x="2005" y="3454"/>
                  </a:lnTo>
                  <a:lnTo>
                    <a:pt x="2019" y="3430"/>
                  </a:lnTo>
                  <a:lnTo>
                    <a:pt x="2031" y="3409"/>
                  </a:lnTo>
                  <a:lnTo>
                    <a:pt x="2041" y="3390"/>
                  </a:lnTo>
                  <a:lnTo>
                    <a:pt x="2050" y="3370"/>
                  </a:lnTo>
                  <a:lnTo>
                    <a:pt x="2060" y="3351"/>
                  </a:lnTo>
                  <a:lnTo>
                    <a:pt x="2070" y="3328"/>
                  </a:lnTo>
                  <a:lnTo>
                    <a:pt x="2081" y="3307"/>
                  </a:lnTo>
                  <a:lnTo>
                    <a:pt x="2093" y="3282"/>
                  </a:lnTo>
                  <a:lnTo>
                    <a:pt x="2095" y="3269"/>
                  </a:lnTo>
                  <a:lnTo>
                    <a:pt x="2100" y="3253"/>
                  </a:lnTo>
                  <a:lnTo>
                    <a:pt x="2106" y="3236"/>
                  </a:lnTo>
                  <a:lnTo>
                    <a:pt x="2114" y="3216"/>
                  </a:lnTo>
                  <a:lnTo>
                    <a:pt x="2122" y="3197"/>
                  </a:lnTo>
                  <a:lnTo>
                    <a:pt x="2129" y="3179"/>
                  </a:lnTo>
                  <a:lnTo>
                    <a:pt x="2133" y="3163"/>
                  </a:lnTo>
                  <a:lnTo>
                    <a:pt x="2134" y="3149"/>
                  </a:lnTo>
                  <a:lnTo>
                    <a:pt x="2148" y="3129"/>
                  </a:lnTo>
                  <a:lnTo>
                    <a:pt x="2161" y="3108"/>
                  </a:lnTo>
                  <a:lnTo>
                    <a:pt x="2175" y="3089"/>
                  </a:lnTo>
                  <a:lnTo>
                    <a:pt x="2186" y="3068"/>
                  </a:lnTo>
                  <a:lnTo>
                    <a:pt x="2198" y="3049"/>
                  </a:lnTo>
                  <a:lnTo>
                    <a:pt x="2210" y="3030"/>
                  </a:lnTo>
                  <a:lnTo>
                    <a:pt x="2222" y="3011"/>
                  </a:lnTo>
                  <a:lnTo>
                    <a:pt x="2234" y="2991"/>
                  </a:lnTo>
                  <a:lnTo>
                    <a:pt x="2241" y="2935"/>
                  </a:lnTo>
                  <a:lnTo>
                    <a:pt x="2252" y="2892"/>
                  </a:lnTo>
                  <a:lnTo>
                    <a:pt x="2264" y="2849"/>
                  </a:lnTo>
                  <a:lnTo>
                    <a:pt x="2267" y="2794"/>
                  </a:lnTo>
                  <a:lnTo>
                    <a:pt x="2281" y="2785"/>
                  </a:lnTo>
                  <a:lnTo>
                    <a:pt x="2296" y="2772"/>
                  </a:lnTo>
                  <a:lnTo>
                    <a:pt x="2312" y="2760"/>
                  </a:lnTo>
                  <a:lnTo>
                    <a:pt x="2328" y="2746"/>
                  </a:lnTo>
                  <a:lnTo>
                    <a:pt x="2344" y="2732"/>
                  </a:lnTo>
                  <a:lnTo>
                    <a:pt x="2360" y="2718"/>
                  </a:lnTo>
                  <a:lnTo>
                    <a:pt x="2374" y="2706"/>
                  </a:lnTo>
                  <a:lnTo>
                    <a:pt x="2388" y="2697"/>
                  </a:lnTo>
                  <a:lnTo>
                    <a:pt x="2398" y="2643"/>
                  </a:lnTo>
                  <a:lnTo>
                    <a:pt x="2403" y="2600"/>
                  </a:lnTo>
                  <a:lnTo>
                    <a:pt x="2408" y="2557"/>
                  </a:lnTo>
                  <a:lnTo>
                    <a:pt x="2420" y="2501"/>
                  </a:lnTo>
                  <a:lnTo>
                    <a:pt x="2431" y="2490"/>
                  </a:lnTo>
                  <a:lnTo>
                    <a:pt x="2448" y="2479"/>
                  </a:lnTo>
                  <a:lnTo>
                    <a:pt x="2468" y="2465"/>
                  </a:lnTo>
                  <a:lnTo>
                    <a:pt x="2491" y="2450"/>
                  </a:lnTo>
                  <a:lnTo>
                    <a:pt x="2516" y="2434"/>
                  </a:lnTo>
                  <a:lnTo>
                    <a:pt x="2536" y="2420"/>
                  </a:lnTo>
                  <a:lnTo>
                    <a:pt x="2553" y="2409"/>
                  </a:lnTo>
                  <a:lnTo>
                    <a:pt x="2563" y="2399"/>
                  </a:lnTo>
                  <a:lnTo>
                    <a:pt x="2561" y="2384"/>
                  </a:lnTo>
                  <a:lnTo>
                    <a:pt x="2561" y="2370"/>
                  </a:lnTo>
                  <a:lnTo>
                    <a:pt x="2565" y="2357"/>
                  </a:lnTo>
                  <a:lnTo>
                    <a:pt x="2568" y="2343"/>
                  </a:lnTo>
                  <a:lnTo>
                    <a:pt x="2574" y="2329"/>
                  </a:lnTo>
                  <a:lnTo>
                    <a:pt x="2577" y="2316"/>
                  </a:lnTo>
                  <a:lnTo>
                    <a:pt x="2579" y="2300"/>
                  </a:lnTo>
                  <a:lnTo>
                    <a:pt x="2577" y="2286"/>
                  </a:lnTo>
                  <a:lnTo>
                    <a:pt x="2589" y="2284"/>
                  </a:lnTo>
                  <a:lnTo>
                    <a:pt x="2600" y="2279"/>
                  </a:lnTo>
                  <a:lnTo>
                    <a:pt x="2612" y="2276"/>
                  </a:lnTo>
                  <a:lnTo>
                    <a:pt x="2625" y="2272"/>
                  </a:lnTo>
                  <a:lnTo>
                    <a:pt x="2637" y="2268"/>
                  </a:lnTo>
                  <a:lnTo>
                    <a:pt x="2647" y="2265"/>
                  </a:lnTo>
                  <a:lnTo>
                    <a:pt x="2659" y="2259"/>
                  </a:lnTo>
                  <a:lnTo>
                    <a:pt x="2671" y="2256"/>
                  </a:lnTo>
                  <a:lnTo>
                    <a:pt x="2676" y="2235"/>
                  </a:lnTo>
                  <a:lnTo>
                    <a:pt x="2684" y="2214"/>
                  </a:lnTo>
                  <a:lnTo>
                    <a:pt x="2691" y="2194"/>
                  </a:lnTo>
                  <a:lnTo>
                    <a:pt x="2701" y="2172"/>
                  </a:lnTo>
                  <a:lnTo>
                    <a:pt x="2709" y="2176"/>
                  </a:lnTo>
                  <a:lnTo>
                    <a:pt x="2716" y="2178"/>
                  </a:lnTo>
                  <a:lnTo>
                    <a:pt x="2723" y="2181"/>
                  </a:lnTo>
                  <a:lnTo>
                    <a:pt x="2730" y="2184"/>
                  </a:lnTo>
                  <a:lnTo>
                    <a:pt x="2738" y="2187"/>
                  </a:lnTo>
                  <a:lnTo>
                    <a:pt x="2748" y="2189"/>
                  </a:lnTo>
                  <a:lnTo>
                    <a:pt x="2756" y="2192"/>
                  </a:lnTo>
                  <a:lnTo>
                    <a:pt x="2765" y="2194"/>
                  </a:lnTo>
                  <a:lnTo>
                    <a:pt x="2772" y="2176"/>
                  </a:lnTo>
                  <a:lnTo>
                    <a:pt x="2778" y="2158"/>
                  </a:lnTo>
                  <a:lnTo>
                    <a:pt x="2783" y="2140"/>
                  </a:lnTo>
                  <a:lnTo>
                    <a:pt x="2788" y="2123"/>
                  </a:lnTo>
                  <a:lnTo>
                    <a:pt x="2793" y="2118"/>
                  </a:lnTo>
                  <a:lnTo>
                    <a:pt x="2799" y="2112"/>
                  </a:lnTo>
                  <a:lnTo>
                    <a:pt x="2805" y="2108"/>
                  </a:lnTo>
                  <a:lnTo>
                    <a:pt x="2810" y="2101"/>
                  </a:lnTo>
                  <a:lnTo>
                    <a:pt x="2817" y="2096"/>
                  </a:lnTo>
                  <a:lnTo>
                    <a:pt x="2822" y="2091"/>
                  </a:lnTo>
                  <a:lnTo>
                    <a:pt x="2829" y="2085"/>
                  </a:lnTo>
                  <a:lnTo>
                    <a:pt x="2833" y="2079"/>
                  </a:lnTo>
                  <a:lnTo>
                    <a:pt x="2844" y="2062"/>
                  </a:lnTo>
                  <a:lnTo>
                    <a:pt x="2854" y="2046"/>
                  </a:lnTo>
                  <a:lnTo>
                    <a:pt x="2866" y="2029"/>
                  </a:lnTo>
                  <a:lnTo>
                    <a:pt x="2879" y="2013"/>
                  </a:lnTo>
                  <a:lnTo>
                    <a:pt x="2890" y="1996"/>
                  </a:lnTo>
                  <a:lnTo>
                    <a:pt x="2903" y="1980"/>
                  </a:lnTo>
                  <a:lnTo>
                    <a:pt x="2918" y="1962"/>
                  </a:lnTo>
                  <a:lnTo>
                    <a:pt x="2932" y="1945"/>
                  </a:lnTo>
                  <a:lnTo>
                    <a:pt x="2957" y="1925"/>
                  </a:lnTo>
                  <a:lnTo>
                    <a:pt x="2982" y="1904"/>
                  </a:lnTo>
                  <a:lnTo>
                    <a:pt x="3007" y="1881"/>
                  </a:lnTo>
                  <a:lnTo>
                    <a:pt x="3031" y="1861"/>
                  </a:lnTo>
                  <a:lnTo>
                    <a:pt x="3056" y="1839"/>
                  </a:lnTo>
                  <a:lnTo>
                    <a:pt x="3080" y="1816"/>
                  </a:lnTo>
                  <a:lnTo>
                    <a:pt x="3103" y="1793"/>
                  </a:lnTo>
                  <a:lnTo>
                    <a:pt x="3127" y="1770"/>
                  </a:lnTo>
                  <a:lnTo>
                    <a:pt x="3150" y="1747"/>
                  </a:lnTo>
                  <a:lnTo>
                    <a:pt x="3174" y="1725"/>
                  </a:lnTo>
                  <a:lnTo>
                    <a:pt x="3199" y="1700"/>
                  </a:lnTo>
                  <a:lnTo>
                    <a:pt x="3222" y="1676"/>
                  </a:lnTo>
                  <a:lnTo>
                    <a:pt x="3246" y="1651"/>
                  </a:lnTo>
                  <a:lnTo>
                    <a:pt x="3270" y="1627"/>
                  </a:lnTo>
                  <a:lnTo>
                    <a:pt x="3296" y="1603"/>
                  </a:lnTo>
                  <a:lnTo>
                    <a:pt x="3320" y="1578"/>
                  </a:lnTo>
                  <a:lnTo>
                    <a:pt x="3346" y="1551"/>
                  </a:lnTo>
                  <a:lnTo>
                    <a:pt x="3373" y="1528"/>
                  </a:lnTo>
                  <a:lnTo>
                    <a:pt x="3399" y="1502"/>
                  </a:lnTo>
                  <a:lnTo>
                    <a:pt x="3426" y="1477"/>
                  </a:lnTo>
                  <a:lnTo>
                    <a:pt x="3454" y="1450"/>
                  </a:lnTo>
                  <a:lnTo>
                    <a:pt x="3483" y="1424"/>
                  </a:lnTo>
                  <a:lnTo>
                    <a:pt x="3514" y="1399"/>
                  </a:lnTo>
                  <a:lnTo>
                    <a:pt x="3543" y="1373"/>
                  </a:lnTo>
                  <a:lnTo>
                    <a:pt x="3575" y="1347"/>
                  </a:lnTo>
                  <a:lnTo>
                    <a:pt x="3607" y="1320"/>
                  </a:lnTo>
                  <a:lnTo>
                    <a:pt x="3640" y="1295"/>
                  </a:lnTo>
                  <a:lnTo>
                    <a:pt x="3675" y="1267"/>
                  </a:lnTo>
                  <a:lnTo>
                    <a:pt x="3710" y="1242"/>
                  </a:lnTo>
                  <a:lnTo>
                    <a:pt x="3746" y="1215"/>
                  </a:lnTo>
                  <a:lnTo>
                    <a:pt x="3785" y="1189"/>
                  </a:lnTo>
                  <a:lnTo>
                    <a:pt x="3824" y="1163"/>
                  </a:lnTo>
                  <a:lnTo>
                    <a:pt x="3841" y="1151"/>
                  </a:lnTo>
                  <a:lnTo>
                    <a:pt x="3859" y="1139"/>
                  </a:lnTo>
                  <a:lnTo>
                    <a:pt x="3877" y="1128"/>
                  </a:lnTo>
                  <a:lnTo>
                    <a:pt x="3895" y="1117"/>
                  </a:lnTo>
                  <a:lnTo>
                    <a:pt x="3913" y="1107"/>
                  </a:lnTo>
                  <a:lnTo>
                    <a:pt x="3931" y="1095"/>
                  </a:lnTo>
                  <a:lnTo>
                    <a:pt x="3949" y="1085"/>
                  </a:lnTo>
                  <a:lnTo>
                    <a:pt x="3969" y="1075"/>
                  </a:lnTo>
                  <a:lnTo>
                    <a:pt x="3979" y="1069"/>
                  </a:lnTo>
                  <a:lnTo>
                    <a:pt x="3991" y="1065"/>
                  </a:lnTo>
                  <a:lnTo>
                    <a:pt x="4001" y="1059"/>
                  </a:lnTo>
                  <a:lnTo>
                    <a:pt x="4012" y="1055"/>
                  </a:lnTo>
                  <a:lnTo>
                    <a:pt x="4023" y="1049"/>
                  </a:lnTo>
                  <a:lnTo>
                    <a:pt x="4033" y="1044"/>
                  </a:lnTo>
                  <a:lnTo>
                    <a:pt x="4044" y="1037"/>
                  </a:lnTo>
                  <a:lnTo>
                    <a:pt x="4056" y="1032"/>
                  </a:lnTo>
                  <a:lnTo>
                    <a:pt x="4075" y="1020"/>
                  </a:lnTo>
                  <a:lnTo>
                    <a:pt x="4094" y="1008"/>
                  </a:lnTo>
                  <a:lnTo>
                    <a:pt x="4113" y="997"/>
                  </a:lnTo>
                  <a:lnTo>
                    <a:pt x="4132" y="984"/>
                  </a:lnTo>
                  <a:lnTo>
                    <a:pt x="4152" y="973"/>
                  </a:lnTo>
                  <a:lnTo>
                    <a:pt x="4171" y="959"/>
                  </a:lnTo>
                  <a:lnTo>
                    <a:pt x="4190" y="949"/>
                  </a:lnTo>
                  <a:lnTo>
                    <a:pt x="4209" y="936"/>
                  </a:lnTo>
                  <a:lnTo>
                    <a:pt x="4222" y="927"/>
                  </a:lnTo>
                  <a:lnTo>
                    <a:pt x="4235" y="917"/>
                  </a:lnTo>
                  <a:lnTo>
                    <a:pt x="4247" y="907"/>
                  </a:lnTo>
                  <a:lnTo>
                    <a:pt x="4262" y="897"/>
                  </a:lnTo>
                  <a:lnTo>
                    <a:pt x="4274" y="888"/>
                  </a:lnTo>
                  <a:lnTo>
                    <a:pt x="4288" y="878"/>
                  </a:lnTo>
                  <a:lnTo>
                    <a:pt x="4301" y="870"/>
                  </a:lnTo>
                  <a:lnTo>
                    <a:pt x="4315" y="859"/>
                  </a:lnTo>
                  <a:lnTo>
                    <a:pt x="4320" y="846"/>
                  </a:lnTo>
                  <a:lnTo>
                    <a:pt x="4326" y="835"/>
                  </a:lnTo>
                  <a:lnTo>
                    <a:pt x="4331" y="824"/>
                  </a:lnTo>
                  <a:lnTo>
                    <a:pt x="4335" y="814"/>
                  </a:lnTo>
                  <a:lnTo>
                    <a:pt x="4345" y="806"/>
                  </a:lnTo>
                  <a:lnTo>
                    <a:pt x="4352" y="801"/>
                  </a:lnTo>
                  <a:lnTo>
                    <a:pt x="4361" y="792"/>
                  </a:lnTo>
                  <a:lnTo>
                    <a:pt x="4370" y="786"/>
                  </a:lnTo>
                  <a:lnTo>
                    <a:pt x="4379" y="778"/>
                  </a:lnTo>
                  <a:lnTo>
                    <a:pt x="4389" y="772"/>
                  </a:lnTo>
                  <a:lnTo>
                    <a:pt x="4397" y="764"/>
                  </a:lnTo>
                  <a:lnTo>
                    <a:pt x="4407" y="758"/>
                  </a:lnTo>
                  <a:lnTo>
                    <a:pt x="4410" y="764"/>
                  </a:lnTo>
                  <a:lnTo>
                    <a:pt x="4413" y="771"/>
                  </a:lnTo>
                  <a:lnTo>
                    <a:pt x="4416" y="777"/>
                  </a:lnTo>
                  <a:lnTo>
                    <a:pt x="4418" y="783"/>
                  </a:lnTo>
                  <a:lnTo>
                    <a:pt x="4432" y="774"/>
                  </a:lnTo>
                  <a:lnTo>
                    <a:pt x="4445" y="767"/>
                  </a:lnTo>
                  <a:lnTo>
                    <a:pt x="4460" y="758"/>
                  </a:lnTo>
                  <a:lnTo>
                    <a:pt x="4474" y="749"/>
                  </a:lnTo>
                  <a:lnTo>
                    <a:pt x="4488" y="742"/>
                  </a:lnTo>
                  <a:lnTo>
                    <a:pt x="4503" y="732"/>
                  </a:lnTo>
                  <a:lnTo>
                    <a:pt x="4517" y="725"/>
                  </a:lnTo>
                  <a:lnTo>
                    <a:pt x="4528" y="717"/>
                  </a:lnTo>
                  <a:lnTo>
                    <a:pt x="4539" y="703"/>
                  </a:lnTo>
                  <a:lnTo>
                    <a:pt x="4549" y="684"/>
                  </a:lnTo>
                  <a:lnTo>
                    <a:pt x="4558" y="667"/>
                  </a:lnTo>
                  <a:lnTo>
                    <a:pt x="4567" y="653"/>
                  </a:lnTo>
                  <a:lnTo>
                    <a:pt x="4578" y="642"/>
                  </a:lnTo>
                  <a:lnTo>
                    <a:pt x="4591" y="632"/>
                  </a:lnTo>
                  <a:lnTo>
                    <a:pt x="4604" y="624"/>
                  </a:lnTo>
                  <a:lnTo>
                    <a:pt x="4617" y="615"/>
                  </a:lnTo>
                  <a:lnTo>
                    <a:pt x="4629" y="607"/>
                  </a:lnTo>
                  <a:lnTo>
                    <a:pt x="4641" y="597"/>
                  </a:lnTo>
                  <a:lnTo>
                    <a:pt x="4652" y="586"/>
                  </a:lnTo>
                  <a:lnTo>
                    <a:pt x="4663" y="578"/>
                  </a:lnTo>
                  <a:lnTo>
                    <a:pt x="4668" y="563"/>
                  </a:lnTo>
                  <a:lnTo>
                    <a:pt x="4672" y="547"/>
                  </a:lnTo>
                  <a:lnTo>
                    <a:pt x="4677" y="532"/>
                  </a:lnTo>
                  <a:lnTo>
                    <a:pt x="4684" y="515"/>
                  </a:lnTo>
                  <a:lnTo>
                    <a:pt x="4695" y="507"/>
                  </a:lnTo>
                  <a:lnTo>
                    <a:pt x="4709" y="498"/>
                  </a:lnTo>
                  <a:lnTo>
                    <a:pt x="4720" y="491"/>
                  </a:lnTo>
                  <a:lnTo>
                    <a:pt x="4733" y="481"/>
                  </a:lnTo>
                  <a:lnTo>
                    <a:pt x="4745" y="473"/>
                  </a:lnTo>
                  <a:lnTo>
                    <a:pt x="4758" y="463"/>
                  </a:lnTo>
                  <a:lnTo>
                    <a:pt x="4768" y="456"/>
                  </a:lnTo>
                  <a:lnTo>
                    <a:pt x="4779" y="447"/>
                  </a:lnTo>
                  <a:lnTo>
                    <a:pt x="4794" y="443"/>
                  </a:lnTo>
                  <a:lnTo>
                    <a:pt x="4808" y="438"/>
                  </a:lnTo>
                  <a:lnTo>
                    <a:pt x="4822" y="434"/>
                  </a:lnTo>
                  <a:lnTo>
                    <a:pt x="4835" y="430"/>
                  </a:lnTo>
                  <a:lnTo>
                    <a:pt x="4848" y="425"/>
                  </a:lnTo>
                  <a:lnTo>
                    <a:pt x="4861" y="421"/>
                  </a:lnTo>
                  <a:lnTo>
                    <a:pt x="4874" y="416"/>
                  </a:lnTo>
                  <a:lnTo>
                    <a:pt x="4888" y="413"/>
                  </a:lnTo>
                  <a:lnTo>
                    <a:pt x="4894" y="404"/>
                  </a:lnTo>
                  <a:lnTo>
                    <a:pt x="4901" y="395"/>
                  </a:lnTo>
                  <a:lnTo>
                    <a:pt x="4907" y="387"/>
                  </a:lnTo>
                  <a:lnTo>
                    <a:pt x="4913" y="378"/>
                  </a:lnTo>
                  <a:lnTo>
                    <a:pt x="4920" y="369"/>
                  </a:lnTo>
                  <a:lnTo>
                    <a:pt x="4926" y="360"/>
                  </a:lnTo>
                  <a:lnTo>
                    <a:pt x="4933" y="351"/>
                  </a:lnTo>
                  <a:lnTo>
                    <a:pt x="4939" y="342"/>
                  </a:lnTo>
                  <a:lnTo>
                    <a:pt x="4950" y="335"/>
                  </a:lnTo>
                  <a:lnTo>
                    <a:pt x="4960" y="328"/>
                  </a:lnTo>
                  <a:lnTo>
                    <a:pt x="4970" y="321"/>
                  </a:lnTo>
                  <a:lnTo>
                    <a:pt x="4980" y="314"/>
                  </a:lnTo>
                  <a:lnTo>
                    <a:pt x="4990" y="306"/>
                  </a:lnTo>
                  <a:lnTo>
                    <a:pt x="5000" y="299"/>
                  </a:lnTo>
                  <a:lnTo>
                    <a:pt x="5009" y="292"/>
                  </a:lnTo>
                  <a:lnTo>
                    <a:pt x="5018" y="283"/>
                  </a:lnTo>
                  <a:lnTo>
                    <a:pt x="5024" y="288"/>
                  </a:lnTo>
                  <a:lnTo>
                    <a:pt x="5032" y="294"/>
                  </a:lnTo>
                  <a:lnTo>
                    <a:pt x="5039" y="300"/>
                  </a:lnTo>
                  <a:lnTo>
                    <a:pt x="5044" y="305"/>
                  </a:lnTo>
                  <a:lnTo>
                    <a:pt x="5054" y="297"/>
                  </a:lnTo>
                  <a:lnTo>
                    <a:pt x="5066" y="288"/>
                  </a:lnTo>
                  <a:lnTo>
                    <a:pt x="5076" y="280"/>
                  </a:lnTo>
                  <a:lnTo>
                    <a:pt x="5086" y="271"/>
                  </a:lnTo>
                  <a:lnTo>
                    <a:pt x="5096" y="261"/>
                  </a:lnTo>
                  <a:lnTo>
                    <a:pt x="5107" y="251"/>
                  </a:lnTo>
                  <a:lnTo>
                    <a:pt x="5118" y="243"/>
                  </a:lnTo>
                  <a:lnTo>
                    <a:pt x="5128" y="234"/>
                  </a:lnTo>
                  <a:lnTo>
                    <a:pt x="5116" y="239"/>
                  </a:lnTo>
                  <a:lnTo>
                    <a:pt x="5104" y="246"/>
                  </a:lnTo>
                  <a:lnTo>
                    <a:pt x="5092" y="253"/>
                  </a:lnTo>
                  <a:lnTo>
                    <a:pt x="5078" y="257"/>
                  </a:lnTo>
                  <a:lnTo>
                    <a:pt x="5066" y="264"/>
                  </a:lnTo>
                  <a:lnTo>
                    <a:pt x="5054" y="269"/>
                  </a:lnTo>
                  <a:lnTo>
                    <a:pt x="5042" y="275"/>
                  </a:lnTo>
                  <a:lnTo>
                    <a:pt x="5030" y="280"/>
                  </a:lnTo>
                  <a:lnTo>
                    <a:pt x="5040" y="253"/>
                  </a:lnTo>
                  <a:lnTo>
                    <a:pt x="5050" y="230"/>
                  </a:lnTo>
                  <a:lnTo>
                    <a:pt x="5056" y="204"/>
                  </a:lnTo>
                  <a:lnTo>
                    <a:pt x="5062" y="180"/>
                  </a:lnTo>
                  <a:lnTo>
                    <a:pt x="5053" y="187"/>
                  </a:lnTo>
                  <a:lnTo>
                    <a:pt x="5044" y="197"/>
                  </a:lnTo>
                  <a:lnTo>
                    <a:pt x="5034" y="205"/>
                  </a:lnTo>
                  <a:lnTo>
                    <a:pt x="5023" y="214"/>
                  </a:lnTo>
                  <a:lnTo>
                    <a:pt x="5014" y="222"/>
                  </a:lnTo>
                  <a:lnTo>
                    <a:pt x="5003" y="231"/>
                  </a:lnTo>
                  <a:lnTo>
                    <a:pt x="4991" y="239"/>
                  </a:lnTo>
                  <a:lnTo>
                    <a:pt x="4982" y="249"/>
                  </a:lnTo>
                  <a:lnTo>
                    <a:pt x="4974" y="260"/>
                  </a:lnTo>
                  <a:lnTo>
                    <a:pt x="4965" y="269"/>
                  </a:lnTo>
                  <a:lnTo>
                    <a:pt x="4957" y="280"/>
                  </a:lnTo>
                  <a:lnTo>
                    <a:pt x="4950" y="292"/>
                  </a:lnTo>
                  <a:lnTo>
                    <a:pt x="4942" y="303"/>
                  </a:lnTo>
                  <a:lnTo>
                    <a:pt x="4934" y="314"/>
                  </a:lnTo>
                  <a:lnTo>
                    <a:pt x="4926" y="326"/>
                  </a:lnTo>
                  <a:lnTo>
                    <a:pt x="4919" y="337"/>
                  </a:lnTo>
                  <a:lnTo>
                    <a:pt x="4911" y="342"/>
                  </a:lnTo>
                  <a:lnTo>
                    <a:pt x="4904" y="347"/>
                  </a:lnTo>
                  <a:lnTo>
                    <a:pt x="4896" y="353"/>
                  </a:lnTo>
                  <a:lnTo>
                    <a:pt x="4890" y="359"/>
                  </a:lnTo>
                  <a:lnTo>
                    <a:pt x="4881" y="364"/>
                  </a:lnTo>
                  <a:lnTo>
                    <a:pt x="4875" y="369"/>
                  </a:lnTo>
                  <a:lnTo>
                    <a:pt x="4869" y="374"/>
                  </a:lnTo>
                  <a:lnTo>
                    <a:pt x="4861" y="379"/>
                  </a:lnTo>
                  <a:lnTo>
                    <a:pt x="4856" y="378"/>
                  </a:lnTo>
                  <a:lnTo>
                    <a:pt x="4851" y="377"/>
                  </a:lnTo>
                  <a:lnTo>
                    <a:pt x="4846" y="374"/>
                  </a:lnTo>
                  <a:lnTo>
                    <a:pt x="4842" y="372"/>
                  </a:lnTo>
                  <a:lnTo>
                    <a:pt x="4837" y="371"/>
                  </a:lnTo>
                  <a:lnTo>
                    <a:pt x="4832" y="369"/>
                  </a:lnTo>
                  <a:lnTo>
                    <a:pt x="4826" y="367"/>
                  </a:lnTo>
                  <a:lnTo>
                    <a:pt x="4822" y="367"/>
                  </a:lnTo>
                  <a:lnTo>
                    <a:pt x="4798" y="385"/>
                  </a:lnTo>
                  <a:lnTo>
                    <a:pt x="4777" y="404"/>
                  </a:lnTo>
                  <a:lnTo>
                    <a:pt x="4754" y="424"/>
                  </a:lnTo>
                  <a:lnTo>
                    <a:pt x="4732" y="443"/>
                  </a:lnTo>
                  <a:lnTo>
                    <a:pt x="4709" y="462"/>
                  </a:lnTo>
                  <a:lnTo>
                    <a:pt x="4684" y="481"/>
                  </a:lnTo>
                  <a:lnTo>
                    <a:pt x="4662" y="501"/>
                  </a:lnTo>
                  <a:lnTo>
                    <a:pt x="4637" y="520"/>
                  </a:lnTo>
                  <a:lnTo>
                    <a:pt x="4626" y="526"/>
                  </a:lnTo>
                  <a:lnTo>
                    <a:pt x="4617" y="532"/>
                  </a:lnTo>
                  <a:lnTo>
                    <a:pt x="4606" y="536"/>
                  </a:lnTo>
                  <a:lnTo>
                    <a:pt x="4597" y="543"/>
                  </a:lnTo>
                  <a:lnTo>
                    <a:pt x="4586" y="547"/>
                  </a:lnTo>
                  <a:lnTo>
                    <a:pt x="4577" y="552"/>
                  </a:lnTo>
                  <a:lnTo>
                    <a:pt x="4567" y="559"/>
                  </a:lnTo>
                  <a:lnTo>
                    <a:pt x="4558" y="564"/>
                  </a:lnTo>
                  <a:lnTo>
                    <a:pt x="4552" y="562"/>
                  </a:lnTo>
                  <a:lnTo>
                    <a:pt x="4545" y="559"/>
                  </a:lnTo>
                  <a:lnTo>
                    <a:pt x="4539" y="557"/>
                  </a:lnTo>
                  <a:lnTo>
                    <a:pt x="4535" y="552"/>
                  </a:lnTo>
                  <a:lnTo>
                    <a:pt x="4527" y="550"/>
                  </a:lnTo>
                  <a:lnTo>
                    <a:pt x="4523" y="547"/>
                  </a:lnTo>
                  <a:lnTo>
                    <a:pt x="4517" y="545"/>
                  </a:lnTo>
                  <a:lnTo>
                    <a:pt x="4511" y="543"/>
                  </a:lnTo>
                  <a:lnTo>
                    <a:pt x="4485" y="562"/>
                  </a:lnTo>
                  <a:lnTo>
                    <a:pt x="4459" y="579"/>
                  </a:lnTo>
                  <a:lnTo>
                    <a:pt x="4432" y="598"/>
                  </a:lnTo>
                  <a:lnTo>
                    <a:pt x="4407" y="616"/>
                  </a:lnTo>
                  <a:lnTo>
                    <a:pt x="4382" y="634"/>
                  </a:lnTo>
                  <a:lnTo>
                    <a:pt x="4354" y="654"/>
                  </a:lnTo>
                  <a:lnTo>
                    <a:pt x="4329" y="672"/>
                  </a:lnTo>
                  <a:lnTo>
                    <a:pt x="4303" y="690"/>
                  </a:lnTo>
                  <a:lnTo>
                    <a:pt x="4276" y="708"/>
                  </a:lnTo>
                  <a:lnTo>
                    <a:pt x="4251" y="728"/>
                  </a:lnTo>
                  <a:lnTo>
                    <a:pt x="4225" y="745"/>
                  </a:lnTo>
                  <a:lnTo>
                    <a:pt x="4199" y="764"/>
                  </a:lnTo>
                  <a:lnTo>
                    <a:pt x="4173" y="782"/>
                  </a:lnTo>
                  <a:lnTo>
                    <a:pt x="4146" y="802"/>
                  </a:lnTo>
                  <a:lnTo>
                    <a:pt x="4121" y="821"/>
                  </a:lnTo>
                  <a:lnTo>
                    <a:pt x="4094" y="840"/>
                  </a:lnTo>
                  <a:lnTo>
                    <a:pt x="4088" y="831"/>
                  </a:lnTo>
                  <a:lnTo>
                    <a:pt x="4081" y="824"/>
                  </a:lnTo>
                  <a:lnTo>
                    <a:pt x="4075" y="813"/>
                  </a:lnTo>
                  <a:lnTo>
                    <a:pt x="4071" y="803"/>
                  </a:lnTo>
                  <a:lnTo>
                    <a:pt x="4081" y="795"/>
                  </a:lnTo>
                  <a:lnTo>
                    <a:pt x="4090" y="788"/>
                  </a:lnTo>
                  <a:lnTo>
                    <a:pt x="4100" y="778"/>
                  </a:lnTo>
                  <a:lnTo>
                    <a:pt x="4109" y="770"/>
                  </a:lnTo>
                  <a:lnTo>
                    <a:pt x="4120" y="760"/>
                  </a:lnTo>
                  <a:lnTo>
                    <a:pt x="4129" y="752"/>
                  </a:lnTo>
                  <a:lnTo>
                    <a:pt x="4140" y="742"/>
                  </a:lnTo>
                  <a:lnTo>
                    <a:pt x="4151" y="733"/>
                  </a:lnTo>
                  <a:lnTo>
                    <a:pt x="4158" y="731"/>
                  </a:lnTo>
                  <a:lnTo>
                    <a:pt x="4166" y="728"/>
                  </a:lnTo>
                  <a:lnTo>
                    <a:pt x="4173" y="728"/>
                  </a:lnTo>
                  <a:lnTo>
                    <a:pt x="4183" y="725"/>
                  </a:lnTo>
                  <a:lnTo>
                    <a:pt x="4190" y="722"/>
                  </a:lnTo>
                  <a:lnTo>
                    <a:pt x="4198" y="720"/>
                  </a:lnTo>
                  <a:lnTo>
                    <a:pt x="4207" y="716"/>
                  </a:lnTo>
                  <a:lnTo>
                    <a:pt x="4215" y="714"/>
                  </a:lnTo>
                  <a:lnTo>
                    <a:pt x="4219" y="707"/>
                  </a:lnTo>
                  <a:lnTo>
                    <a:pt x="4224" y="699"/>
                  </a:lnTo>
                  <a:lnTo>
                    <a:pt x="4230" y="693"/>
                  </a:lnTo>
                  <a:lnTo>
                    <a:pt x="4235" y="686"/>
                  </a:lnTo>
                  <a:lnTo>
                    <a:pt x="4239" y="678"/>
                  </a:lnTo>
                  <a:lnTo>
                    <a:pt x="4244" y="671"/>
                  </a:lnTo>
                  <a:lnTo>
                    <a:pt x="4251" y="662"/>
                  </a:lnTo>
                  <a:lnTo>
                    <a:pt x="4256" y="655"/>
                  </a:lnTo>
                  <a:lnTo>
                    <a:pt x="4267" y="650"/>
                  </a:lnTo>
                  <a:lnTo>
                    <a:pt x="4275" y="644"/>
                  </a:lnTo>
                  <a:lnTo>
                    <a:pt x="4286" y="639"/>
                  </a:lnTo>
                  <a:lnTo>
                    <a:pt x="4297" y="632"/>
                  </a:lnTo>
                  <a:lnTo>
                    <a:pt x="4305" y="627"/>
                  </a:lnTo>
                  <a:lnTo>
                    <a:pt x="4315" y="622"/>
                  </a:lnTo>
                  <a:lnTo>
                    <a:pt x="4326" y="615"/>
                  </a:lnTo>
                  <a:lnTo>
                    <a:pt x="4335" y="610"/>
                  </a:lnTo>
                  <a:lnTo>
                    <a:pt x="4343" y="596"/>
                  </a:lnTo>
                  <a:lnTo>
                    <a:pt x="4350" y="582"/>
                  </a:lnTo>
                  <a:lnTo>
                    <a:pt x="4357" y="568"/>
                  </a:lnTo>
                  <a:lnTo>
                    <a:pt x="4365" y="552"/>
                  </a:lnTo>
                  <a:lnTo>
                    <a:pt x="4371" y="545"/>
                  </a:lnTo>
                  <a:lnTo>
                    <a:pt x="4379" y="539"/>
                  </a:lnTo>
                  <a:lnTo>
                    <a:pt x="4386" y="532"/>
                  </a:lnTo>
                  <a:lnTo>
                    <a:pt x="4393" y="526"/>
                  </a:lnTo>
                  <a:lnTo>
                    <a:pt x="4400" y="519"/>
                  </a:lnTo>
                  <a:lnTo>
                    <a:pt x="4409" y="513"/>
                  </a:lnTo>
                  <a:lnTo>
                    <a:pt x="4417" y="507"/>
                  </a:lnTo>
                  <a:lnTo>
                    <a:pt x="4425" y="500"/>
                  </a:lnTo>
                  <a:lnTo>
                    <a:pt x="4418" y="498"/>
                  </a:lnTo>
                  <a:lnTo>
                    <a:pt x="4413" y="495"/>
                  </a:lnTo>
                  <a:lnTo>
                    <a:pt x="4407" y="493"/>
                  </a:lnTo>
                  <a:lnTo>
                    <a:pt x="4400" y="489"/>
                  </a:lnTo>
                  <a:lnTo>
                    <a:pt x="4395" y="486"/>
                  </a:lnTo>
                  <a:lnTo>
                    <a:pt x="4389" y="482"/>
                  </a:lnTo>
                  <a:lnTo>
                    <a:pt x="4383" y="479"/>
                  </a:lnTo>
                  <a:lnTo>
                    <a:pt x="4377" y="475"/>
                  </a:lnTo>
                  <a:lnTo>
                    <a:pt x="4389" y="466"/>
                  </a:lnTo>
                  <a:lnTo>
                    <a:pt x="4399" y="457"/>
                  </a:lnTo>
                  <a:lnTo>
                    <a:pt x="4411" y="448"/>
                  </a:lnTo>
                  <a:lnTo>
                    <a:pt x="4424" y="438"/>
                  </a:lnTo>
                  <a:lnTo>
                    <a:pt x="4435" y="430"/>
                  </a:lnTo>
                  <a:lnTo>
                    <a:pt x="4447" y="421"/>
                  </a:lnTo>
                  <a:lnTo>
                    <a:pt x="4459" y="413"/>
                  </a:lnTo>
                  <a:lnTo>
                    <a:pt x="4471" y="403"/>
                  </a:lnTo>
                  <a:lnTo>
                    <a:pt x="4476" y="397"/>
                  </a:lnTo>
                  <a:lnTo>
                    <a:pt x="4485" y="392"/>
                  </a:lnTo>
                  <a:lnTo>
                    <a:pt x="4493" y="385"/>
                  </a:lnTo>
                  <a:lnTo>
                    <a:pt x="4498" y="378"/>
                  </a:lnTo>
                  <a:lnTo>
                    <a:pt x="4508" y="367"/>
                  </a:lnTo>
                  <a:lnTo>
                    <a:pt x="4519" y="355"/>
                  </a:lnTo>
                  <a:lnTo>
                    <a:pt x="4526" y="344"/>
                  </a:lnTo>
                  <a:lnTo>
                    <a:pt x="4535" y="332"/>
                  </a:lnTo>
                  <a:lnTo>
                    <a:pt x="4544" y="320"/>
                  </a:lnTo>
                  <a:lnTo>
                    <a:pt x="4553" y="309"/>
                  </a:lnTo>
                  <a:lnTo>
                    <a:pt x="4562" y="297"/>
                  </a:lnTo>
                  <a:lnTo>
                    <a:pt x="4571" y="285"/>
                  </a:lnTo>
                  <a:lnTo>
                    <a:pt x="4549" y="296"/>
                  </a:lnTo>
                  <a:lnTo>
                    <a:pt x="4528" y="305"/>
                  </a:lnTo>
                  <a:lnTo>
                    <a:pt x="4507" y="315"/>
                  </a:lnTo>
                  <a:lnTo>
                    <a:pt x="4487" y="325"/>
                  </a:lnTo>
                  <a:lnTo>
                    <a:pt x="4464" y="335"/>
                  </a:lnTo>
                  <a:lnTo>
                    <a:pt x="4443" y="345"/>
                  </a:lnTo>
                  <a:lnTo>
                    <a:pt x="4421" y="357"/>
                  </a:lnTo>
                  <a:lnTo>
                    <a:pt x="4399" y="367"/>
                  </a:lnTo>
                  <a:lnTo>
                    <a:pt x="4395" y="364"/>
                  </a:lnTo>
                  <a:lnTo>
                    <a:pt x="4391" y="361"/>
                  </a:lnTo>
                  <a:lnTo>
                    <a:pt x="4385" y="360"/>
                  </a:lnTo>
                  <a:lnTo>
                    <a:pt x="4381" y="358"/>
                  </a:lnTo>
                  <a:lnTo>
                    <a:pt x="4375" y="357"/>
                  </a:lnTo>
                  <a:lnTo>
                    <a:pt x="4370" y="353"/>
                  </a:lnTo>
                  <a:lnTo>
                    <a:pt x="4366" y="353"/>
                  </a:lnTo>
                  <a:lnTo>
                    <a:pt x="4361" y="352"/>
                  </a:lnTo>
                  <a:lnTo>
                    <a:pt x="4367" y="346"/>
                  </a:lnTo>
                  <a:lnTo>
                    <a:pt x="4375" y="339"/>
                  </a:lnTo>
                  <a:lnTo>
                    <a:pt x="4381" y="333"/>
                  </a:lnTo>
                  <a:lnTo>
                    <a:pt x="4386" y="326"/>
                  </a:lnTo>
                  <a:lnTo>
                    <a:pt x="4393" y="319"/>
                  </a:lnTo>
                  <a:lnTo>
                    <a:pt x="4399" y="313"/>
                  </a:lnTo>
                  <a:lnTo>
                    <a:pt x="4407" y="306"/>
                  </a:lnTo>
                  <a:lnTo>
                    <a:pt x="4415" y="300"/>
                  </a:lnTo>
                  <a:lnTo>
                    <a:pt x="4434" y="285"/>
                  </a:lnTo>
                  <a:lnTo>
                    <a:pt x="4457" y="266"/>
                  </a:lnTo>
                  <a:lnTo>
                    <a:pt x="4482" y="246"/>
                  </a:lnTo>
                  <a:lnTo>
                    <a:pt x="4511" y="226"/>
                  </a:lnTo>
                  <a:lnTo>
                    <a:pt x="4539" y="205"/>
                  </a:lnTo>
                  <a:lnTo>
                    <a:pt x="4565" y="186"/>
                  </a:lnTo>
                  <a:lnTo>
                    <a:pt x="4588" y="170"/>
                  </a:lnTo>
                  <a:lnTo>
                    <a:pt x="4605" y="154"/>
                  </a:lnTo>
                  <a:lnTo>
                    <a:pt x="4609" y="130"/>
                  </a:lnTo>
                  <a:lnTo>
                    <a:pt x="4606" y="118"/>
                  </a:lnTo>
                  <a:lnTo>
                    <a:pt x="4599" y="118"/>
                  </a:lnTo>
                  <a:lnTo>
                    <a:pt x="4589" y="124"/>
                  </a:lnTo>
                  <a:lnTo>
                    <a:pt x="4576" y="133"/>
                  </a:lnTo>
                  <a:lnTo>
                    <a:pt x="4565" y="141"/>
                  </a:lnTo>
                  <a:lnTo>
                    <a:pt x="4556" y="147"/>
                  </a:lnTo>
                  <a:lnTo>
                    <a:pt x="4549" y="146"/>
                  </a:lnTo>
                  <a:lnTo>
                    <a:pt x="4539" y="153"/>
                  </a:lnTo>
                  <a:lnTo>
                    <a:pt x="4525" y="160"/>
                  </a:lnTo>
                  <a:lnTo>
                    <a:pt x="4509" y="168"/>
                  </a:lnTo>
                  <a:lnTo>
                    <a:pt x="4493" y="173"/>
                  </a:lnTo>
                  <a:lnTo>
                    <a:pt x="4476" y="182"/>
                  </a:lnTo>
                  <a:lnTo>
                    <a:pt x="4460" y="187"/>
                  </a:lnTo>
                  <a:lnTo>
                    <a:pt x="4445" y="197"/>
                  </a:lnTo>
                  <a:lnTo>
                    <a:pt x="4434" y="204"/>
                  </a:lnTo>
                  <a:lnTo>
                    <a:pt x="4430" y="214"/>
                  </a:lnTo>
                  <a:lnTo>
                    <a:pt x="4427" y="224"/>
                  </a:lnTo>
                  <a:lnTo>
                    <a:pt x="4424" y="235"/>
                  </a:lnTo>
                  <a:lnTo>
                    <a:pt x="4421" y="246"/>
                  </a:lnTo>
                  <a:lnTo>
                    <a:pt x="4415" y="251"/>
                  </a:lnTo>
                  <a:lnTo>
                    <a:pt x="4410" y="257"/>
                  </a:lnTo>
                  <a:lnTo>
                    <a:pt x="4403" y="264"/>
                  </a:lnTo>
                  <a:lnTo>
                    <a:pt x="4397" y="269"/>
                  </a:lnTo>
                  <a:lnTo>
                    <a:pt x="4389" y="276"/>
                  </a:lnTo>
                  <a:lnTo>
                    <a:pt x="4383" y="281"/>
                  </a:lnTo>
                  <a:lnTo>
                    <a:pt x="4375" y="287"/>
                  </a:lnTo>
                  <a:lnTo>
                    <a:pt x="4367" y="293"/>
                  </a:lnTo>
                  <a:lnTo>
                    <a:pt x="4361" y="285"/>
                  </a:lnTo>
                  <a:lnTo>
                    <a:pt x="4357" y="278"/>
                  </a:lnTo>
                  <a:lnTo>
                    <a:pt x="4350" y="271"/>
                  </a:lnTo>
                  <a:lnTo>
                    <a:pt x="4343" y="264"/>
                  </a:lnTo>
                  <a:lnTo>
                    <a:pt x="4337" y="256"/>
                  </a:lnTo>
                  <a:lnTo>
                    <a:pt x="4329" y="250"/>
                  </a:lnTo>
                  <a:lnTo>
                    <a:pt x="4322" y="244"/>
                  </a:lnTo>
                  <a:lnTo>
                    <a:pt x="4317" y="237"/>
                  </a:lnTo>
                  <a:lnTo>
                    <a:pt x="4326" y="223"/>
                  </a:lnTo>
                  <a:lnTo>
                    <a:pt x="4333" y="211"/>
                  </a:lnTo>
                  <a:lnTo>
                    <a:pt x="4341" y="197"/>
                  </a:lnTo>
                  <a:lnTo>
                    <a:pt x="4350" y="182"/>
                  </a:lnTo>
                  <a:lnTo>
                    <a:pt x="4361" y="175"/>
                  </a:lnTo>
                  <a:lnTo>
                    <a:pt x="4369" y="168"/>
                  </a:lnTo>
                  <a:lnTo>
                    <a:pt x="4378" y="160"/>
                  </a:lnTo>
                  <a:lnTo>
                    <a:pt x="4386" y="152"/>
                  </a:lnTo>
                  <a:lnTo>
                    <a:pt x="4396" y="144"/>
                  </a:lnTo>
                  <a:lnTo>
                    <a:pt x="4405" y="136"/>
                  </a:lnTo>
                  <a:lnTo>
                    <a:pt x="4413" y="129"/>
                  </a:lnTo>
                  <a:lnTo>
                    <a:pt x="4421" y="121"/>
                  </a:lnTo>
                  <a:lnTo>
                    <a:pt x="4428" y="112"/>
                  </a:lnTo>
                  <a:lnTo>
                    <a:pt x="4432" y="104"/>
                  </a:lnTo>
                  <a:lnTo>
                    <a:pt x="4439" y="95"/>
                  </a:lnTo>
                  <a:lnTo>
                    <a:pt x="4444" y="86"/>
                  </a:lnTo>
                  <a:lnTo>
                    <a:pt x="4450" y="76"/>
                  </a:lnTo>
                  <a:lnTo>
                    <a:pt x="4456" y="68"/>
                  </a:lnTo>
                  <a:lnTo>
                    <a:pt x="4462" y="57"/>
                  </a:lnTo>
                  <a:lnTo>
                    <a:pt x="4469" y="49"/>
                  </a:lnTo>
                  <a:lnTo>
                    <a:pt x="4459" y="50"/>
                  </a:lnTo>
                  <a:lnTo>
                    <a:pt x="4448" y="52"/>
                  </a:lnTo>
                  <a:lnTo>
                    <a:pt x="4439" y="54"/>
                  </a:lnTo>
                  <a:lnTo>
                    <a:pt x="4428" y="54"/>
                  </a:lnTo>
                  <a:lnTo>
                    <a:pt x="4417" y="57"/>
                  </a:lnTo>
                  <a:lnTo>
                    <a:pt x="4407" y="58"/>
                  </a:lnTo>
                  <a:lnTo>
                    <a:pt x="4396" y="62"/>
                  </a:lnTo>
                  <a:lnTo>
                    <a:pt x="4385" y="63"/>
                  </a:lnTo>
                  <a:lnTo>
                    <a:pt x="4389" y="46"/>
                  </a:lnTo>
                  <a:lnTo>
                    <a:pt x="4393" y="31"/>
                  </a:lnTo>
                  <a:lnTo>
                    <a:pt x="4395" y="16"/>
                  </a:lnTo>
                  <a:lnTo>
                    <a:pt x="4397" y="0"/>
                  </a:lnTo>
                  <a:lnTo>
                    <a:pt x="4386" y="6"/>
                  </a:lnTo>
                  <a:lnTo>
                    <a:pt x="4377" y="13"/>
                  </a:lnTo>
                  <a:lnTo>
                    <a:pt x="4366" y="19"/>
                  </a:lnTo>
                  <a:lnTo>
                    <a:pt x="4357" y="26"/>
                  </a:lnTo>
                  <a:lnTo>
                    <a:pt x="4347" y="34"/>
                  </a:lnTo>
                  <a:lnTo>
                    <a:pt x="4337" y="42"/>
                  </a:lnTo>
                  <a:lnTo>
                    <a:pt x="4329" y="50"/>
                  </a:lnTo>
                  <a:lnTo>
                    <a:pt x="4318" y="57"/>
                  </a:lnTo>
                  <a:lnTo>
                    <a:pt x="4313" y="66"/>
                  </a:lnTo>
                  <a:lnTo>
                    <a:pt x="4307" y="76"/>
                  </a:lnTo>
                  <a:lnTo>
                    <a:pt x="4301" y="86"/>
                  </a:lnTo>
                  <a:lnTo>
                    <a:pt x="4297" y="97"/>
                  </a:lnTo>
                  <a:lnTo>
                    <a:pt x="4290" y="107"/>
                  </a:lnTo>
                  <a:lnTo>
                    <a:pt x="4285" y="118"/>
                  </a:lnTo>
                  <a:lnTo>
                    <a:pt x="4279" y="129"/>
                  </a:lnTo>
                  <a:lnTo>
                    <a:pt x="4274" y="140"/>
                  </a:lnTo>
                  <a:lnTo>
                    <a:pt x="4265" y="140"/>
                  </a:lnTo>
                  <a:lnTo>
                    <a:pt x="4256" y="140"/>
                  </a:lnTo>
                  <a:lnTo>
                    <a:pt x="4247" y="140"/>
                  </a:lnTo>
                  <a:lnTo>
                    <a:pt x="4239" y="140"/>
                  </a:lnTo>
                  <a:lnTo>
                    <a:pt x="4230" y="140"/>
                  </a:lnTo>
                  <a:lnTo>
                    <a:pt x="4222" y="140"/>
                  </a:lnTo>
                  <a:lnTo>
                    <a:pt x="4212" y="140"/>
                  </a:lnTo>
                  <a:lnTo>
                    <a:pt x="4204" y="139"/>
                  </a:lnTo>
                  <a:lnTo>
                    <a:pt x="4189" y="150"/>
                  </a:lnTo>
                  <a:lnTo>
                    <a:pt x="4173" y="162"/>
                  </a:lnTo>
                  <a:lnTo>
                    <a:pt x="4158" y="173"/>
                  </a:lnTo>
                  <a:lnTo>
                    <a:pt x="4143" y="184"/>
                  </a:lnTo>
                  <a:lnTo>
                    <a:pt x="4127" y="196"/>
                  </a:lnTo>
                  <a:lnTo>
                    <a:pt x="4111" y="207"/>
                  </a:lnTo>
                  <a:lnTo>
                    <a:pt x="4097" y="218"/>
                  </a:lnTo>
                  <a:lnTo>
                    <a:pt x="4079" y="230"/>
                  </a:lnTo>
                  <a:lnTo>
                    <a:pt x="4030" y="264"/>
                  </a:lnTo>
                  <a:lnTo>
                    <a:pt x="3980" y="295"/>
                  </a:lnTo>
                  <a:lnTo>
                    <a:pt x="3931" y="323"/>
                  </a:lnTo>
                  <a:lnTo>
                    <a:pt x="3881" y="349"/>
                  </a:lnTo>
                  <a:lnTo>
                    <a:pt x="3830" y="376"/>
                  </a:lnTo>
                  <a:lnTo>
                    <a:pt x="3781" y="401"/>
                  </a:lnTo>
                  <a:lnTo>
                    <a:pt x="3731" y="427"/>
                  </a:lnTo>
                  <a:lnTo>
                    <a:pt x="3682" y="451"/>
                  </a:lnTo>
                  <a:lnTo>
                    <a:pt x="3633" y="480"/>
                  </a:lnTo>
                  <a:lnTo>
                    <a:pt x="3584" y="511"/>
                  </a:lnTo>
                  <a:lnTo>
                    <a:pt x="3535" y="544"/>
                  </a:lnTo>
                  <a:lnTo>
                    <a:pt x="3486" y="579"/>
                  </a:lnTo>
                  <a:lnTo>
                    <a:pt x="3438" y="622"/>
                  </a:lnTo>
                  <a:lnTo>
                    <a:pt x="3390" y="667"/>
                  </a:lnTo>
                  <a:lnTo>
                    <a:pt x="3341" y="719"/>
                  </a:lnTo>
                  <a:lnTo>
                    <a:pt x="3292" y="776"/>
                  </a:lnTo>
                  <a:lnTo>
                    <a:pt x="3246" y="806"/>
                  </a:lnTo>
                  <a:lnTo>
                    <a:pt x="3211" y="829"/>
                  </a:lnTo>
                  <a:lnTo>
                    <a:pt x="3184" y="846"/>
                  </a:lnTo>
                  <a:lnTo>
                    <a:pt x="3167" y="856"/>
                  </a:lnTo>
                  <a:lnTo>
                    <a:pt x="3158" y="859"/>
                  </a:lnTo>
                  <a:lnTo>
                    <a:pt x="3156" y="858"/>
                  </a:lnTo>
                  <a:lnTo>
                    <a:pt x="3158" y="853"/>
                  </a:lnTo>
                  <a:lnTo>
                    <a:pt x="3166" y="843"/>
                  </a:lnTo>
                  <a:lnTo>
                    <a:pt x="3175" y="834"/>
                  </a:lnTo>
                  <a:lnTo>
                    <a:pt x="3187" y="821"/>
                  </a:lnTo>
                  <a:lnTo>
                    <a:pt x="3202" y="808"/>
                  </a:lnTo>
                  <a:lnTo>
                    <a:pt x="3216" y="795"/>
                  </a:lnTo>
                  <a:lnTo>
                    <a:pt x="3228" y="783"/>
                  </a:lnTo>
                  <a:lnTo>
                    <a:pt x="3238" y="772"/>
                  </a:lnTo>
                  <a:lnTo>
                    <a:pt x="3246" y="764"/>
                  </a:lnTo>
                  <a:lnTo>
                    <a:pt x="3248" y="760"/>
                  </a:lnTo>
                  <a:lnTo>
                    <a:pt x="3271" y="748"/>
                  </a:lnTo>
                  <a:lnTo>
                    <a:pt x="3291" y="738"/>
                  </a:lnTo>
                  <a:lnTo>
                    <a:pt x="3303" y="728"/>
                  </a:lnTo>
                  <a:lnTo>
                    <a:pt x="3312" y="722"/>
                  </a:lnTo>
                  <a:lnTo>
                    <a:pt x="3317" y="719"/>
                  </a:lnTo>
                  <a:lnTo>
                    <a:pt x="3320" y="714"/>
                  </a:lnTo>
                  <a:lnTo>
                    <a:pt x="3317" y="712"/>
                  </a:lnTo>
                  <a:lnTo>
                    <a:pt x="3314" y="711"/>
                  </a:lnTo>
                  <a:lnTo>
                    <a:pt x="3310" y="711"/>
                  </a:lnTo>
                  <a:lnTo>
                    <a:pt x="3306" y="711"/>
                  </a:lnTo>
                  <a:lnTo>
                    <a:pt x="3300" y="710"/>
                  </a:lnTo>
                  <a:lnTo>
                    <a:pt x="3296" y="708"/>
                  </a:lnTo>
                  <a:lnTo>
                    <a:pt x="3294" y="706"/>
                  </a:lnTo>
                  <a:lnTo>
                    <a:pt x="3294" y="703"/>
                  </a:lnTo>
                  <a:lnTo>
                    <a:pt x="3296" y="696"/>
                  </a:lnTo>
                  <a:lnTo>
                    <a:pt x="3301" y="690"/>
                  </a:lnTo>
                  <a:lnTo>
                    <a:pt x="3310" y="680"/>
                  </a:lnTo>
                  <a:lnTo>
                    <a:pt x="3323" y="667"/>
                  </a:lnTo>
                  <a:lnTo>
                    <a:pt x="3341" y="654"/>
                  </a:lnTo>
                  <a:lnTo>
                    <a:pt x="3364" y="635"/>
                  </a:lnTo>
                  <a:lnTo>
                    <a:pt x="3393" y="615"/>
                  </a:lnTo>
                  <a:lnTo>
                    <a:pt x="3429" y="591"/>
                  </a:lnTo>
                  <a:lnTo>
                    <a:pt x="3471" y="562"/>
                  </a:lnTo>
                  <a:lnTo>
                    <a:pt x="3521" y="530"/>
                  </a:lnTo>
                  <a:lnTo>
                    <a:pt x="3580" y="491"/>
                  </a:lnTo>
                  <a:lnTo>
                    <a:pt x="3646" y="449"/>
                  </a:lnTo>
                  <a:lnTo>
                    <a:pt x="3723" y="403"/>
                  </a:lnTo>
                  <a:lnTo>
                    <a:pt x="3809" y="349"/>
                  </a:lnTo>
                  <a:lnTo>
                    <a:pt x="3905" y="293"/>
                  </a:lnTo>
                  <a:lnTo>
                    <a:pt x="4015" y="228"/>
                  </a:lnTo>
                  <a:lnTo>
                    <a:pt x="4134" y="157"/>
                  </a:lnTo>
                  <a:lnTo>
                    <a:pt x="4161" y="139"/>
                  </a:lnTo>
                  <a:lnTo>
                    <a:pt x="4185" y="121"/>
                  </a:lnTo>
                  <a:lnTo>
                    <a:pt x="4203" y="104"/>
                  </a:lnTo>
                  <a:lnTo>
                    <a:pt x="4217" y="88"/>
                  </a:lnTo>
                  <a:lnTo>
                    <a:pt x="4225" y="74"/>
                  </a:lnTo>
                  <a:lnTo>
                    <a:pt x="4230" y="64"/>
                  </a:lnTo>
                  <a:lnTo>
                    <a:pt x="4230" y="56"/>
                  </a:lnTo>
                  <a:lnTo>
                    <a:pt x="4225" y="54"/>
                  </a:lnTo>
                  <a:lnTo>
                    <a:pt x="4199" y="58"/>
                  </a:lnTo>
                  <a:lnTo>
                    <a:pt x="4171" y="72"/>
                  </a:lnTo>
                  <a:lnTo>
                    <a:pt x="4143" y="92"/>
                  </a:lnTo>
                  <a:lnTo>
                    <a:pt x="4114" y="112"/>
                  </a:lnTo>
                  <a:lnTo>
                    <a:pt x="4090" y="132"/>
                  </a:lnTo>
                  <a:lnTo>
                    <a:pt x="4067" y="146"/>
                  </a:lnTo>
                  <a:lnTo>
                    <a:pt x="4050" y="150"/>
                  </a:lnTo>
                  <a:lnTo>
                    <a:pt x="4037" y="139"/>
                  </a:lnTo>
                  <a:lnTo>
                    <a:pt x="4024" y="162"/>
                  </a:lnTo>
                  <a:lnTo>
                    <a:pt x="4021" y="170"/>
                  </a:lnTo>
                  <a:lnTo>
                    <a:pt x="4024" y="168"/>
                  </a:lnTo>
                  <a:lnTo>
                    <a:pt x="4027" y="158"/>
                  </a:lnTo>
                  <a:lnTo>
                    <a:pt x="4025" y="150"/>
                  </a:lnTo>
                  <a:lnTo>
                    <a:pt x="4011" y="150"/>
                  </a:lnTo>
                  <a:lnTo>
                    <a:pt x="3978" y="160"/>
                  </a:lnTo>
                  <a:lnTo>
                    <a:pt x="3921" y="186"/>
                  </a:lnTo>
                  <a:lnTo>
                    <a:pt x="3903" y="197"/>
                  </a:lnTo>
                  <a:lnTo>
                    <a:pt x="3883" y="207"/>
                  </a:lnTo>
                  <a:lnTo>
                    <a:pt x="3861" y="219"/>
                  </a:lnTo>
                  <a:lnTo>
                    <a:pt x="3837" y="234"/>
                  </a:lnTo>
                  <a:lnTo>
                    <a:pt x="3813" y="249"/>
                  </a:lnTo>
                  <a:lnTo>
                    <a:pt x="3787" y="264"/>
                  </a:lnTo>
                  <a:lnTo>
                    <a:pt x="3759" y="281"/>
                  </a:lnTo>
                  <a:lnTo>
                    <a:pt x="3731" y="299"/>
                  </a:lnTo>
                  <a:lnTo>
                    <a:pt x="3701" y="317"/>
                  </a:lnTo>
                  <a:lnTo>
                    <a:pt x="3672" y="335"/>
                  </a:lnTo>
                  <a:lnTo>
                    <a:pt x="3642" y="355"/>
                  </a:lnTo>
                  <a:lnTo>
                    <a:pt x="3610" y="376"/>
                  </a:lnTo>
                  <a:lnTo>
                    <a:pt x="3579" y="395"/>
                  </a:lnTo>
                  <a:lnTo>
                    <a:pt x="3547" y="416"/>
                  </a:lnTo>
                  <a:lnTo>
                    <a:pt x="3514" y="437"/>
                  </a:lnTo>
                  <a:lnTo>
                    <a:pt x="3482" y="459"/>
                  </a:lnTo>
                  <a:lnTo>
                    <a:pt x="3450" y="480"/>
                  </a:lnTo>
                  <a:lnTo>
                    <a:pt x="3415" y="501"/>
                  </a:lnTo>
                  <a:lnTo>
                    <a:pt x="3384" y="523"/>
                  </a:lnTo>
                  <a:lnTo>
                    <a:pt x="3352" y="544"/>
                  </a:lnTo>
                  <a:lnTo>
                    <a:pt x="3322" y="564"/>
                  </a:lnTo>
                  <a:lnTo>
                    <a:pt x="3291" y="586"/>
                  </a:lnTo>
                  <a:lnTo>
                    <a:pt x="3262" y="605"/>
                  </a:lnTo>
                  <a:lnTo>
                    <a:pt x="3232" y="626"/>
                  </a:lnTo>
                  <a:lnTo>
                    <a:pt x="3204" y="644"/>
                  </a:lnTo>
                  <a:lnTo>
                    <a:pt x="3178" y="662"/>
                  </a:lnTo>
                  <a:lnTo>
                    <a:pt x="3152" y="680"/>
                  </a:lnTo>
                  <a:lnTo>
                    <a:pt x="3127" y="696"/>
                  </a:lnTo>
                  <a:lnTo>
                    <a:pt x="3103" y="714"/>
                  </a:lnTo>
                  <a:lnTo>
                    <a:pt x="3083" y="728"/>
                  </a:lnTo>
                  <a:lnTo>
                    <a:pt x="3062" y="742"/>
                  </a:lnTo>
                  <a:lnTo>
                    <a:pt x="3044" y="754"/>
                  </a:lnTo>
                  <a:lnTo>
                    <a:pt x="2993" y="790"/>
                  </a:lnTo>
                  <a:lnTo>
                    <a:pt x="2941" y="826"/>
                  </a:lnTo>
                  <a:lnTo>
                    <a:pt x="2890" y="860"/>
                  </a:lnTo>
                  <a:lnTo>
                    <a:pt x="2840" y="893"/>
                  </a:lnTo>
                  <a:lnTo>
                    <a:pt x="2790" y="927"/>
                  </a:lnTo>
                  <a:lnTo>
                    <a:pt x="2741" y="959"/>
                  </a:lnTo>
                  <a:lnTo>
                    <a:pt x="2692" y="991"/>
                  </a:lnTo>
                  <a:lnTo>
                    <a:pt x="2645" y="1023"/>
                  </a:lnTo>
                  <a:lnTo>
                    <a:pt x="2598" y="1055"/>
                  </a:lnTo>
                  <a:lnTo>
                    <a:pt x="2552" y="1087"/>
                  </a:lnTo>
                  <a:lnTo>
                    <a:pt x="2505" y="1118"/>
                  </a:lnTo>
                  <a:lnTo>
                    <a:pt x="2461" y="1149"/>
                  </a:lnTo>
                  <a:lnTo>
                    <a:pt x="2416" y="1178"/>
                  </a:lnTo>
                  <a:lnTo>
                    <a:pt x="2371" y="1210"/>
                  </a:lnTo>
                  <a:lnTo>
                    <a:pt x="2328" y="1242"/>
                  </a:lnTo>
                  <a:lnTo>
                    <a:pt x="2286" y="1272"/>
                  </a:lnTo>
                  <a:lnTo>
                    <a:pt x="2261" y="1295"/>
                  </a:lnTo>
                  <a:lnTo>
                    <a:pt x="2239" y="1317"/>
                  </a:lnTo>
                  <a:lnTo>
                    <a:pt x="2216" y="1340"/>
                  </a:lnTo>
                  <a:lnTo>
                    <a:pt x="2195" y="1364"/>
                  </a:lnTo>
                  <a:lnTo>
                    <a:pt x="2175" y="1388"/>
                  </a:lnTo>
                  <a:lnTo>
                    <a:pt x="2154" y="1412"/>
                  </a:lnTo>
                  <a:lnTo>
                    <a:pt x="2136" y="1436"/>
                  </a:lnTo>
                  <a:lnTo>
                    <a:pt x="2117" y="1460"/>
                  </a:lnTo>
                  <a:lnTo>
                    <a:pt x="2097" y="1484"/>
                  </a:lnTo>
                  <a:lnTo>
                    <a:pt x="2080" y="1509"/>
                  </a:lnTo>
                  <a:lnTo>
                    <a:pt x="2060" y="1533"/>
                  </a:lnTo>
                  <a:lnTo>
                    <a:pt x="2041" y="1555"/>
                  </a:lnTo>
                  <a:lnTo>
                    <a:pt x="2022" y="1580"/>
                  </a:lnTo>
                  <a:lnTo>
                    <a:pt x="2003" y="1601"/>
                  </a:lnTo>
                  <a:lnTo>
                    <a:pt x="1983" y="1624"/>
                  </a:lnTo>
                  <a:lnTo>
                    <a:pt x="1962" y="1645"/>
                  </a:lnTo>
                  <a:lnTo>
                    <a:pt x="1939" y="1667"/>
                  </a:lnTo>
                  <a:lnTo>
                    <a:pt x="1914" y="1695"/>
                  </a:lnTo>
                  <a:lnTo>
                    <a:pt x="1889" y="1727"/>
                  </a:lnTo>
                  <a:lnTo>
                    <a:pt x="1863" y="1763"/>
                  </a:lnTo>
                  <a:lnTo>
                    <a:pt x="1837" y="1797"/>
                  </a:lnTo>
                  <a:lnTo>
                    <a:pt x="1813" y="1829"/>
                  </a:lnTo>
                  <a:lnTo>
                    <a:pt x="1790" y="1857"/>
                  </a:lnTo>
                  <a:lnTo>
                    <a:pt x="1770" y="1877"/>
                  </a:lnTo>
                  <a:lnTo>
                    <a:pt x="1741" y="1898"/>
                  </a:lnTo>
                  <a:lnTo>
                    <a:pt x="1722" y="1913"/>
                  </a:lnTo>
                  <a:lnTo>
                    <a:pt x="1708" y="1923"/>
                  </a:lnTo>
                  <a:lnTo>
                    <a:pt x="1699" y="1930"/>
                  </a:lnTo>
                  <a:lnTo>
                    <a:pt x="1688" y="1937"/>
                  </a:lnTo>
                  <a:lnTo>
                    <a:pt x="1676" y="1947"/>
                  </a:lnTo>
                  <a:lnTo>
                    <a:pt x="1661" y="1961"/>
                  </a:lnTo>
                  <a:lnTo>
                    <a:pt x="1639" y="1983"/>
                  </a:lnTo>
                  <a:lnTo>
                    <a:pt x="1617" y="2019"/>
                  </a:lnTo>
                  <a:lnTo>
                    <a:pt x="1597" y="2054"/>
                  </a:lnTo>
                  <a:lnTo>
                    <a:pt x="1579" y="2092"/>
                  </a:lnTo>
                  <a:lnTo>
                    <a:pt x="1563" y="2133"/>
                  </a:lnTo>
                  <a:lnTo>
                    <a:pt x="1546" y="2170"/>
                  </a:lnTo>
                  <a:lnTo>
                    <a:pt x="1529" y="2208"/>
                  </a:lnTo>
                  <a:lnTo>
                    <a:pt x="1514" y="2245"/>
                  </a:lnTo>
                  <a:lnTo>
                    <a:pt x="1497" y="2279"/>
                  </a:lnTo>
                  <a:lnTo>
                    <a:pt x="1481" y="2250"/>
                  </a:lnTo>
                  <a:lnTo>
                    <a:pt x="1462" y="2220"/>
                  </a:lnTo>
                  <a:lnTo>
                    <a:pt x="1443" y="2189"/>
                  </a:lnTo>
                  <a:lnTo>
                    <a:pt x="1421" y="2158"/>
                  </a:lnTo>
                  <a:lnTo>
                    <a:pt x="1398" y="2129"/>
                  </a:lnTo>
                  <a:lnTo>
                    <a:pt x="1375" y="2098"/>
                  </a:lnTo>
                  <a:lnTo>
                    <a:pt x="1352" y="2069"/>
                  </a:lnTo>
                  <a:lnTo>
                    <a:pt x="1328" y="2039"/>
                  </a:lnTo>
                  <a:lnTo>
                    <a:pt x="1305" y="2008"/>
                  </a:lnTo>
                  <a:lnTo>
                    <a:pt x="1283" y="1977"/>
                  </a:lnTo>
                  <a:lnTo>
                    <a:pt x="1262" y="1948"/>
                  </a:lnTo>
                  <a:lnTo>
                    <a:pt x="1243" y="1917"/>
                  </a:lnTo>
                  <a:lnTo>
                    <a:pt x="1225" y="1888"/>
                  </a:lnTo>
                  <a:lnTo>
                    <a:pt x="1209" y="1858"/>
                  </a:lnTo>
                  <a:lnTo>
                    <a:pt x="1195" y="1827"/>
                  </a:lnTo>
                  <a:lnTo>
                    <a:pt x="1185" y="1798"/>
                  </a:lnTo>
                  <a:lnTo>
                    <a:pt x="1169" y="1757"/>
                  </a:lnTo>
                  <a:lnTo>
                    <a:pt x="1152" y="1713"/>
                  </a:lnTo>
                  <a:lnTo>
                    <a:pt x="1133" y="1667"/>
                  </a:lnTo>
                  <a:lnTo>
                    <a:pt x="1114" y="1621"/>
                  </a:lnTo>
                  <a:lnTo>
                    <a:pt x="1095" y="1575"/>
                  </a:lnTo>
                  <a:lnTo>
                    <a:pt x="1077" y="1529"/>
                  </a:lnTo>
                  <a:lnTo>
                    <a:pt x="1060" y="1484"/>
                  </a:lnTo>
                  <a:lnTo>
                    <a:pt x="1046" y="1441"/>
                  </a:lnTo>
                  <a:lnTo>
                    <a:pt x="1021" y="1451"/>
                  </a:lnTo>
                  <a:lnTo>
                    <a:pt x="999" y="1462"/>
                  </a:lnTo>
                  <a:lnTo>
                    <a:pt x="975" y="1470"/>
                  </a:lnTo>
                  <a:lnTo>
                    <a:pt x="953" y="1480"/>
                  </a:lnTo>
                  <a:lnTo>
                    <a:pt x="929" y="1488"/>
                  </a:lnTo>
                  <a:lnTo>
                    <a:pt x="907" y="1496"/>
                  </a:lnTo>
                  <a:lnTo>
                    <a:pt x="884" y="1504"/>
                  </a:lnTo>
                  <a:lnTo>
                    <a:pt x="860" y="1514"/>
                  </a:lnTo>
                  <a:lnTo>
                    <a:pt x="843" y="1522"/>
                  </a:lnTo>
                  <a:lnTo>
                    <a:pt x="824" y="1530"/>
                  </a:lnTo>
                  <a:lnTo>
                    <a:pt x="806" y="1539"/>
                  </a:lnTo>
                  <a:lnTo>
                    <a:pt x="787" y="1548"/>
                  </a:lnTo>
                  <a:lnTo>
                    <a:pt x="769" y="1555"/>
                  </a:lnTo>
                  <a:lnTo>
                    <a:pt x="752" y="1565"/>
                  </a:lnTo>
                  <a:lnTo>
                    <a:pt x="734" y="1572"/>
                  </a:lnTo>
                  <a:lnTo>
                    <a:pt x="716" y="1581"/>
                  </a:lnTo>
                  <a:lnTo>
                    <a:pt x="698" y="1589"/>
                  </a:lnTo>
                  <a:lnTo>
                    <a:pt x="680" y="1598"/>
                  </a:lnTo>
                  <a:lnTo>
                    <a:pt x="663" y="1605"/>
                  </a:lnTo>
                  <a:lnTo>
                    <a:pt x="646" y="1615"/>
                  </a:lnTo>
                  <a:lnTo>
                    <a:pt x="627" y="1621"/>
                  </a:lnTo>
                  <a:lnTo>
                    <a:pt x="611" y="1631"/>
                  </a:lnTo>
                  <a:lnTo>
                    <a:pt x="593" y="1638"/>
                  </a:lnTo>
                  <a:lnTo>
                    <a:pt x="576" y="1647"/>
                  </a:lnTo>
                  <a:lnTo>
                    <a:pt x="573" y="1647"/>
                  </a:lnTo>
                  <a:lnTo>
                    <a:pt x="564" y="1647"/>
                  </a:lnTo>
                  <a:lnTo>
                    <a:pt x="550" y="1649"/>
                  </a:lnTo>
                  <a:lnTo>
                    <a:pt x="532" y="1653"/>
                  </a:lnTo>
                  <a:lnTo>
                    <a:pt x="512" y="1658"/>
                  </a:lnTo>
                  <a:lnTo>
                    <a:pt x="489" y="1664"/>
                  </a:lnTo>
                  <a:lnTo>
                    <a:pt x="464" y="1671"/>
                  </a:lnTo>
                  <a:lnTo>
                    <a:pt x="439" y="1679"/>
                  </a:lnTo>
                  <a:lnTo>
                    <a:pt x="413" y="1685"/>
                  </a:lnTo>
                  <a:lnTo>
                    <a:pt x="388" y="1693"/>
                  </a:lnTo>
                  <a:lnTo>
                    <a:pt x="366" y="1700"/>
                  </a:lnTo>
                  <a:lnTo>
                    <a:pt x="347" y="1704"/>
                  </a:lnTo>
                  <a:lnTo>
                    <a:pt x="329" y="1709"/>
                  </a:lnTo>
                  <a:lnTo>
                    <a:pt x="317" y="1713"/>
                  </a:lnTo>
                  <a:lnTo>
                    <a:pt x="309" y="1713"/>
                  </a:lnTo>
                  <a:lnTo>
                    <a:pt x="306" y="1711"/>
                  </a:lnTo>
                  <a:lnTo>
                    <a:pt x="286" y="1723"/>
                  </a:lnTo>
                  <a:lnTo>
                    <a:pt x="267" y="1733"/>
                  </a:lnTo>
                  <a:lnTo>
                    <a:pt x="247" y="1745"/>
                  </a:lnTo>
                  <a:lnTo>
                    <a:pt x="228" y="1757"/>
                  </a:lnTo>
                  <a:lnTo>
                    <a:pt x="207" y="1767"/>
                  </a:lnTo>
                  <a:lnTo>
                    <a:pt x="188" y="1778"/>
                  </a:lnTo>
                  <a:lnTo>
                    <a:pt x="168" y="1789"/>
                  </a:lnTo>
                  <a:lnTo>
                    <a:pt x="148" y="1800"/>
                  </a:lnTo>
                  <a:lnTo>
                    <a:pt x="129" y="1812"/>
                  </a:lnTo>
                  <a:lnTo>
                    <a:pt x="110" y="1824"/>
                  </a:lnTo>
                  <a:lnTo>
                    <a:pt x="91" y="1834"/>
                  </a:lnTo>
                  <a:lnTo>
                    <a:pt x="73" y="1846"/>
                  </a:lnTo>
                  <a:lnTo>
                    <a:pt x="54" y="1857"/>
                  </a:lnTo>
                  <a:lnTo>
                    <a:pt x="36" y="1868"/>
                  </a:lnTo>
                  <a:lnTo>
                    <a:pt x="18" y="1879"/>
                  </a:lnTo>
                  <a:lnTo>
                    <a:pt x="0" y="189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06" name="Freeform 83"/>
            <p:cNvSpPr>
              <a:spLocks/>
            </p:cNvSpPr>
            <p:nvPr/>
          </p:nvSpPr>
          <p:spPr bwMode="auto">
            <a:xfrm>
              <a:off x="7842876" y="3624118"/>
              <a:ext cx="22298" cy="22225"/>
            </a:xfrm>
            <a:custGeom>
              <a:avLst/>
              <a:gdLst/>
              <a:ahLst/>
              <a:cxnLst>
                <a:cxn ang="0">
                  <a:pos x="247" y="0"/>
                </a:cxn>
                <a:cxn ang="0">
                  <a:pos x="217" y="20"/>
                </a:cxn>
                <a:cxn ang="0">
                  <a:pos x="194" y="38"/>
                </a:cxn>
                <a:cxn ang="0">
                  <a:pos x="173" y="54"/>
                </a:cxn>
                <a:cxn ang="0">
                  <a:pos x="155" y="69"/>
                </a:cxn>
                <a:cxn ang="0">
                  <a:pos x="137" y="86"/>
                </a:cxn>
                <a:cxn ang="0">
                  <a:pos x="117" y="102"/>
                </a:cxn>
                <a:cxn ang="0">
                  <a:pos x="93" y="120"/>
                </a:cxn>
                <a:cxn ang="0">
                  <a:pos x="63" y="138"/>
                </a:cxn>
                <a:cxn ang="0">
                  <a:pos x="61" y="144"/>
                </a:cxn>
                <a:cxn ang="0">
                  <a:pos x="53" y="148"/>
                </a:cxn>
                <a:cxn ang="0">
                  <a:pos x="40" y="152"/>
                </a:cxn>
                <a:cxn ang="0">
                  <a:pos x="26" y="155"/>
                </a:cxn>
                <a:cxn ang="0">
                  <a:pos x="11" y="162"/>
                </a:cxn>
                <a:cxn ang="0">
                  <a:pos x="4" y="171"/>
                </a:cxn>
                <a:cxn ang="0">
                  <a:pos x="0" y="184"/>
                </a:cxn>
                <a:cxn ang="0">
                  <a:pos x="7" y="202"/>
                </a:cxn>
                <a:cxn ang="0">
                  <a:pos x="22" y="191"/>
                </a:cxn>
                <a:cxn ang="0">
                  <a:pos x="37" y="182"/>
                </a:cxn>
                <a:cxn ang="0">
                  <a:pos x="52" y="171"/>
                </a:cxn>
                <a:cxn ang="0">
                  <a:pos x="66" y="159"/>
                </a:cxn>
                <a:cxn ang="0">
                  <a:pos x="82" y="150"/>
                </a:cxn>
                <a:cxn ang="0">
                  <a:pos x="97" y="139"/>
                </a:cxn>
                <a:cxn ang="0">
                  <a:pos x="110" y="129"/>
                </a:cxn>
                <a:cxn ang="0">
                  <a:pos x="125" y="119"/>
                </a:cxn>
                <a:cxn ang="0">
                  <a:pos x="141" y="109"/>
                </a:cxn>
                <a:cxn ang="0">
                  <a:pos x="155" y="99"/>
                </a:cxn>
                <a:cxn ang="0">
                  <a:pos x="171" y="88"/>
                </a:cxn>
                <a:cxn ang="0">
                  <a:pos x="186" y="77"/>
                </a:cxn>
                <a:cxn ang="0">
                  <a:pos x="201" y="68"/>
                </a:cxn>
                <a:cxn ang="0">
                  <a:pos x="217" y="57"/>
                </a:cxn>
                <a:cxn ang="0">
                  <a:pos x="232" y="45"/>
                </a:cxn>
                <a:cxn ang="0">
                  <a:pos x="247" y="36"/>
                </a:cxn>
                <a:cxn ang="0">
                  <a:pos x="247" y="27"/>
                </a:cxn>
                <a:cxn ang="0">
                  <a:pos x="247" y="18"/>
                </a:cxn>
                <a:cxn ang="0">
                  <a:pos x="247" y="9"/>
                </a:cxn>
                <a:cxn ang="0">
                  <a:pos x="247" y="0"/>
                </a:cxn>
              </a:cxnLst>
              <a:rect l="0" t="0" r="r" b="b"/>
              <a:pathLst>
                <a:path w="247" h="202">
                  <a:moveTo>
                    <a:pt x="247" y="0"/>
                  </a:moveTo>
                  <a:lnTo>
                    <a:pt x="217" y="20"/>
                  </a:lnTo>
                  <a:lnTo>
                    <a:pt x="194" y="38"/>
                  </a:lnTo>
                  <a:lnTo>
                    <a:pt x="173" y="54"/>
                  </a:lnTo>
                  <a:lnTo>
                    <a:pt x="155" y="69"/>
                  </a:lnTo>
                  <a:lnTo>
                    <a:pt x="137" y="86"/>
                  </a:lnTo>
                  <a:lnTo>
                    <a:pt x="117" y="102"/>
                  </a:lnTo>
                  <a:lnTo>
                    <a:pt x="93" y="120"/>
                  </a:lnTo>
                  <a:lnTo>
                    <a:pt x="63" y="138"/>
                  </a:lnTo>
                  <a:lnTo>
                    <a:pt x="61" y="144"/>
                  </a:lnTo>
                  <a:lnTo>
                    <a:pt x="53" y="148"/>
                  </a:lnTo>
                  <a:lnTo>
                    <a:pt x="40" y="152"/>
                  </a:lnTo>
                  <a:lnTo>
                    <a:pt x="26" y="155"/>
                  </a:lnTo>
                  <a:lnTo>
                    <a:pt x="11" y="162"/>
                  </a:lnTo>
                  <a:lnTo>
                    <a:pt x="4" y="171"/>
                  </a:lnTo>
                  <a:lnTo>
                    <a:pt x="0" y="184"/>
                  </a:lnTo>
                  <a:lnTo>
                    <a:pt x="7" y="202"/>
                  </a:lnTo>
                  <a:lnTo>
                    <a:pt x="22" y="191"/>
                  </a:lnTo>
                  <a:lnTo>
                    <a:pt x="37" y="182"/>
                  </a:lnTo>
                  <a:lnTo>
                    <a:pt x="52" y="171"/>
                  </a:lnTo>
                  <a:lnTo>
                    <a:pt x="66" y="159"/>
                  </a:lnTo>
                  <a:lnTo>
                    <a:pt x="82" y="150"/>
                  </a:lnTo>
                  <a:lnTo>
                    <a:pt x="97" y="139"/>
                  </a:lnTo>
                  <a:lnTo>
                    <a:pt x="110" y="129"/>
                  </a:lnTo>
                  <a:lnTo>
                    <a:pt x="125" y="119"/>
                  </a:lnTo>
                  <a:lnTo>
                    <a:pt x="141" y="109"/>
                  </a:lnTo>
                  <a:lnTo>
                    <a:pt x="155" y="99"/>
                  </a:lnTo>
                  <a:lnTo>
                    <a:pt x="171" y="88"/>
                  </a:lnTo>
                  <a:lnTo>
                    <a:pt x="186" y="77"/>
                  </a:lnTo>
                  <a:lnTo>
                    <a:pt x="201" y="68"/>
                  </a:lnTo>
                  <a:lnTo>
                    <a:pt x="217" y="57"/>
                  </a:lnTo>
                  <a:lnTo>
                    <a:pt x="232" y="45"/>
                  </a:lnTo>
                  <a:lnTo>
                    <a:pt x="247" y="36"/>
                  </a:lnTo>
                  <a:lnTo>
                    <a:pt x="247" y="27"/>
                  </a:lnTo>
                  <a:lnTo>
                    <a:pt x="247" y="18"/>
                  </a:lnTo>
                  <a:lnTo>
                    <a:pt x="247" y="9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07" name="Freeform 84"/>
            <p:cNvSpPr>
              <a:spLocks/>
            </p:cNvSpPr>
            <p:nvPr/>
          </p:nvSpPr>
          <p:spPr bwMode="auto">
            <a:xfrm>
              <a:off x="7924196" y="3584431"/>
              <a:ext cx="11805" cy="12700"/>
            </a:xfrm>
            <a:custGeom>
              <a:avLst/>
              <a:gdLst/>
              <a:ahLst/>
              <a:cxnLst>
                <a:cxn ang="0">
                  <a:pos x="140" y="0"/>
                </a:cxn>
                <a:cxn ang="0">
                  <a:pos x="130" y="6"/>
                </a:cxn>
                <a:cxn ang="0">
                  <a:pos x="123" y="12"/>
                </a:cxn>
                <a:cxn ang="0">
                  <a:pos x="114" y="17"/>
                </a:cxn>
                <a:cxn ang="0">
                  <a:pos x="108" y="24"/>
                </a:cxn>
                <a:cxn ang="0">
                  <a:pos x="101" y="29"/>
                </a:cxn>
                <a:cxn ang="0">
                  <a:pos x="92" y="33"/>
                </a:cxn>
                <a:cxn ang="0">
                  <a:pos x="85" y="40"/>
                </a:cxn>
                <a:cxn ang="0">
                  <a:pos x="78" y="44"/>
                </a:cxn>
                <a:cxn ang="0">
                  <a:pos x="69" y="54"/>
                </a:cxn>
                <a:cxn ang="0">
                  <a:pos x="58" y="62"/>
                </a:cxn>
                <a:cxn ang="0">
                  <a:pos x="47" y="72"/>
                </a:cxn>
                <a:cxn ang="0">
                  <a:pos x="36" y="80"/>
                </a:cxn>
                <a:cxn ang="0">
                  <a:pos x="28" y="89"/>
                </a:cxn>
                <a:cxn ang="0">
                  <a:pos x="18" y="96"/>
                </a:cxn>
                <a:cxn ang="0">
                  <a:pos x="9" y="106"/>
                </a:cxn>
                <a:cxn ang="0">
                  <a:pos x="0" y="113"/>
                </a:cxn>
                <a:cxn ang="0">
                  <a:pos x="18" y="102"/>
                </a:cxn>
                <a:cxn ang="0">
                  <a:pos x="36" y="92"/>
                </a:cxn>
                <a:cxn ang="0">
                  <a:pos x="54" y="80"/>
                </a:cxn>
                <a:cxn ang="0">
                  <a:pos x="72" y="70"/>
                </a:cxn>
                <a:cxn ang="0">
                  <a:pos x="90" y="60"/>
                </a:cxn>
                <a:cxn ang="0">
                  <a:pos x="108" y="49"/>
                </a:cxn>
                <a:cxn ang="0">
                  <a:pos x="126" y="38"/>
                </a:cxn>
                <a:cxn ang="0">
                  <a:pos x="144" y="28"/>
                </a:cxn>
                <a:cxn ang="0">
                  <a:pos x="144" y="22"/>
                </a:cxn>
                <a:cxn ang="0">
                  <a:pos x="143" y="13"/>
                </a:cxn>
                <a:cxn ang="0">
                  <a:pos x="142" y="8"/>
                </a:cxn>
                <a:cxn ang="0">
                  <a:pos x="140" y="0"/>
                </a:cxn>
              </a:cxnLst>
              <a:rect l="0" t="0" r="r" b="b"/>
              <a:pathLst>
                <a:path w="144" h="113">
                  <a:moveTo>
                    <a:pt x="140" y="0"/>
                  </a:moveTo>
                  <a:lnTo>
                    <a:pt x="130" y="6"/>
                  </a:lnTo>
                  <a:lnTo>
                    <a:pt x="123" y="12"/>
                  </a:lnTo>
                  <a:lnTo>
                    <a:pt x="114" y="17"/>
                  </a:lnTo>
                  <a:lnTo>
                    <a:pt x="108" y="24"/>
                  </a:lnTo>
                  <a:lnTo>
                    <a:pt x="101" y="29"/>
                  </a:lnTo>
                  <a:lnTo>
                    <a:pt x="92" y="33"/>
                  </a:lnTo>
                  <a:lnTo>
                    <a:pt x="85" y="40"/>
                  </a:lnTo>
                  <a:lnTo>
                    <a:pt x="78" y="44"/>
                  </a:lnTo>
                  <a:lnTo>
                    <a:pt x="69" y="54"/>
                  </a:lnTo>
                  <a:lnTo>
                    <a:pt x="58" y="62"/>
                  </a:lnTo>
                  <a:lnTo>
                    <a:pt x="47" y="72"/>
                  </a:lnTo>
                  <a:lnTo>
                    <a:pt x="36" y="80"/>
                  </a:lnTo>
                  <a:lnTo>
                    <a:pt x="28" y="89"/>
                  </a:lnTo>
                  <a:lnTo>
                    <a:pt x="18" y="96"/>
                  </a:lnTo>
                  <a:lnTo>
                    <a:pt x="9" y="106"/>
                  </a:lnTo>
                  <a:lnTo>
                    <a:pt x="0" y="113"/>
                  </a:lnTo>
                  <a:lnTo>
                    <a:pt x="18" y="102"/>
                  </a:lnTo>
                  <a:lnTo>
                    <a:pt x="36" y="92"/>
                  </a:lnTo>
                  <a:lnTo>
                    <a:pt x="54" y="80"/>
                  </a:lnTo>
                  <a:lnTo>
                    <a:pt x="72" y="70"/>
                  </a:lnTo>
                  <a:lnTo>
                    <a:pt x="90" y="60"/>
                  </a:lnTo>
                  <a:lnTo>
                    <a:pt x="108" y="49"/>
                  </a:lnTo>
                  <a:lnTo>
                    <a:pt x="126" y="38"/>
                  </a:lnTo>
                  <a:lnTo>
                    <a:pt x="144" y="28"/>
                  </a:lnTo>
                  <a:lnTo>
                    <a:pt x="144" y="22"/>
                  </a:lnTo>
                  <a:lnTo>
                    <a:pt x="143" y="13"/>
                  </a:lnTo>
                  <a:lnTo>
                    <a:pt x="142" y="8"/>
                  </a:lnTo>
                  <a:lnTo>
                    <a:pt x="140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08" name="Freeform 85"/>
            <p:cNvSpPr>
              <a:spLocks/>
            </p:cNvSpPr>
            <p:nvPr/>
          </p:nvSpPr>
          <p:spPr bwMode="auto">
            <a:xfrm>
              <a:off x="7866485" y="3579668"/>
              <a:ext cx="23609" cy="22225"/>
            </a:xfrm>
            <a:custGeom>
              <a:avLst/>
              <a:gdLst/>
              <a:ahLst/>
              <a:cxnLst>
                <a:cxn ang="0">
                  <a:pos x="242" y="0"/>
                </a:cxn>
                <a:cxn ang="0">
                  <a:pos x="230" y="9"/>
                </a:cxn>
                <a:cxn ang="0">
                  <a:pos x="210" y="23"/>
                </a:cxn>
                <a:cxn ang="0">
                  <a:pos x="185" y="41"/>
                </a:cxn>
                <a:cxn ang="0">
                  <a:pos x="158" y="61"/>
                </a:cxn>
                <a:cxn ang="0">
                  <a:pos x="130" y="81"/>
                </a:cxn>
                <a:cxn ang="0">
                  <a:pos x="104" y="99"/>
                </a:cxn>
                <a:cxn ang="0">
                  <a:pos x="84" y="114"/>
                </a:cxn>
                <a:cxn ang="0">
                  <a:pos x="70" y="122"/>
                </a:cxn>
                <a:cxn ang="0">
                  <a:pos x="70" y="126"/>
                </a:cxn>
                <a:cxn ang="0">
                  <a:pos x="66" y="134"/>
                </a:cxn>
                <a:cxn ang="0">
                  <a:pos x="57" y="141"/>
                </a:cxn>
                <a:cxn ang="0">
                  <a:pos x="49" y="152"/>
                </a:cxn>
                <a:cxn ang="0">
                  <a:pos x="41" y="160"/>
                </a:cxn>
                <a:cxn ang="0">
                  <a:pos x="34" y="170"/>
                </a:cxn>
                <a:cxn ang="0">
                  <a:pos x="30" y="176"/>
                </a:cxn>
                <a:cxn ang="0">
                  <a:pos x="31" y="181"/>
                </a:cxn>
                <a:cxn ang="0">
                  <a:pos x="11" y="199"/>
                </a:cxn>
                <a:cxn ang="0">
                  <a:pos x="2" y="208"/>
                </a:cxn>
                <a:cxn ang="0">
                  <a:pos x="0" y="213"/>
                </a:cxn>
                <a:cxn ang="0">
                  <a:pos x="8" y="208"/>
                </a:cxn>
                <a:cxn ang="0">
                  <a:pos x="22" y="200"/>
                </a:cxn>
                <a:cxn ang="0">
                  <a:pos x="41" y="187"/>
                </a:cxn>
                <a:cxn ang="0">
                  <a:pos x="66" y="171"/>
                </a:cxn>
                <a:cxn ang="0">
                  <a:pos x="93" y="151"/>
                </a:cxn>
                <a:cxn ang="0">
                  <a:pos x="120" y="131"/>
                </a:cxn>
                <a:cxn ang="0">
                  <a:pos x="150" y="108"/>
                </a:cxn>
                <a:cxn ang="0">
                  <a:pos x="180" y="87"/>
                </a:cxn>
                <a:cxn ang="0">
                  <a:pos x="206" y="67"/>
                </a:cxn>
                <a:cxn ang="0">
                  <a:pos x="230" y="46"/>
                </a:cxn>
                <a:cxn ang="0">
                  <a:pos x="252" y="32"/>
                </a:cxn>
                <a:cxn ang="0">
                  <a:pos x="266" y="21"/>
                </a:cxn>
                <a:cxn ang="0">
                  <a:pos x="274" y="13"/>
                </a:cxn>
                <a:cxn ang="0">
                  <a:pos x="266" y="11"/>
                </a:cxn>
                <a:cxn ang="0">
                  <a:pos x="256" y="9"/>
                </a:cxn>
                <a:cxn ang="0">
                  <a:pos x="248" y="5"/>
                </a:cxn>
                <a:cxn ang="0">
                  <a:pos x="242" y="0"/>
                </a:cxn>
              </a:cxnLst>
              <a:rect l="0" t="0" r="r" b="b"/>
              <a:pathLst>
                <a:path w="274" h="213">
                  <a:moveTo>
                    <a:pt x="242" y="0"/>
                  </a:moveTo>
                  <a:lnTo>
                    <a:pt x="230" y="9"/>
                  </a:lnTo>
                  <a:lnTo>
                    <a:pt x="210" y="23"/>
                  </a:lnTo>
                  <a:lnTo>
                    <a:pt x="185" y="41"/>
                  </a:lnTo>
                  <a:lnTo>
                    <a:pt x="158" y="61"/>
                  </a:lnTo>
                  <a:lnTo>
                    <a:pt x="130" y="81"/>
                  </a:lnTo>
                  <a:lnTo>
                    <a:pt x="104" y="99"/>
                  </a:lnTo>
                  <a:lnTo>
                    <a:pt x="84" y="114"/>
                  </a:lnTo>
                  <a:lnTo>
                    <a:pt x="70" y="122"/>
                  </a:lnTo>
                  <a:lnTo>
                    <a:pt x="70" y="126"/>
                  </a:lnTo>
                  <a:lnTo>
                    <a:pt x="66" y="134"/>
                  </a:lnTo>
                  <a:lnTo>
                    <a:pt x="57" y="141"/>
                  </a:lnTo>
                  <a:lnTo>
                    <a:pt x="49" y="152"/>
                  </a:lnTo>
                  <a:lnTo>
                    <a:pt x="41" y="160"/>
                  </a:lnTo>
                  <a:lnTo>
                    <a:pt x="34" y="170"/>
                  </a:lnTo>
                  <a:lnTo>
                    <a:pt x="30" y="176"/>
                  </a:lnTo>
                  <a:lnTo>
                    <a:pt x="31" y="181"/>
                  </a:lnTo>
                  <a:lnTo>
                    <a:pt x="11" y="199"/>
                  </a:lnTo>
                  <a:lnTo>
                    <a:pt x="2" y="208"/>
                  </a:lnTo>
                  <a:lnTo>
                    <a:pt x="0" y="213"/>
                  </a:lnTo>
                  <a:lnTo>
                    <a:pt x="8" y="208"/>
                  </a:lnTo>
                  <a:lnTo>
                    <a:pt x="22" y="200"/>
                  </a:lnTo>
                  <a:lnTo>
                    <a:pt x="41" y="187"/>
                  </a:lnTo>
                  <a:lnTo>
                    <a:pt x="66" y="171"/>
                  </a:lnTo>
                  <a:lnTo>
                    <a:pt x="93" y="151"/>
                  </a:lnTo>
                  <a:lnTo>
                    <a:pt x="120" y="131"/>
                  </a:lnTo>
                  <a:lnTo>
                    <a:pt x="150" y="108"/>
                  </a:lnTo>
                  <a:lnTo>
                    <a:pt x="180" y="87"/>
                  </a:lnTo>
                  <a:lnTo>
                    <a:pt x="206" y="67"/>
                  </a:lnTo>
                  <a:lnTo>
                    <a:pt x="230" y="46"/>
                  </a:lnTo>
                  <a:lnTo>
                    <a:pt x="252" y="32"/>
                  </a:lnTo>
                  <a:lnTo>
                    <a:pt x="266" y="21"/>
                  </a:lnTo>
                  <a:lnTo>
                    <a:pt x="274" y="13"/>
                  </a:lnTo>
                  <a:lnTo>
                    <a:pt x="266" y="11"/>
                  </a:lnTo>
                  <a:lnTo>
                    <a:pt x="256" y="9"/>
                  </a:lnTo>
                  <a:lnTo>
                    <a:pt x="248" y="5"/>
                  </a:lnTo>
                  <a:lnTo>
                    <a:pt x="242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09" name="Freeform 86"/>
            <p:cNvSpPr>
              <a:spLocks/>
            </p:cNvSpPr>
            <p:nvPr/>
          </p:nvSpPr>
          <p:spPr bwMode="auto">
            <a:xfrm>
              <a:off x="7840253" y="3568556"/>
              <a:ext cx="43284" cy="36513"/>
            </a:xfrm>
            <a:custGeom>
              <a:avLst/>
              <a:gdLst/>
              <a:ahLst/>
              <a:cxnLst>
                <a:cxn ang="0">
                  <a:pos x="489" y="0"/>
                </a:cxn>
                <a:cxn ang="0">
                  <a:pos x="481" y="6"/>
                </a:cxn>
                <a:cxn ang="0">
                  <a:pos x="473" y="13"/>
                </a:cxn>
                <a:cxn ang="0">
                  <a:pos x="467" y="18"/>
                </a:cxn>
                <a:cxn ang="0">
                  <a:pos x="459" y="25"/>
                </a:cxn>
                <a:cxn ang="0">
                  <a:pos x="452" y="30"/>
                </a:cxn>
                <a:cxn ang="0">
                  <a:pos x="445" y="34"/>
                </a:cxn>
                <a:cxn ang="0">
                  <a:pos x="438" y="40"/>
                </a:cxn>
                <a:cxn ang="0">
                  <a:pos x="430" y="45"/>
                </a:cxn>
                <a:cxn ang="0">
                  <a:pos x="418" y="56"/>
                </a:cxn>
                <a:cxn ang="0">
                  <a:pos x="403" y="68"/>
                </a:cxn>
                <a:cxn ang="0">
                  <a:pos x="391" y="80"/>
                </a:cxn>
                <a:cxn ang="0">
                  <a:pos x="377" y="93"/>
                </a:cxn>
                <a:cxn ang="0">
                  <a:pos x="363" y="104"/>
                </a:cxn>
                <a:cxn ang="0">
                  <a:pos x="350" y="116"/>
                </a:cxn>
                <a:cxn ang="0">
                  <a:pos x="339" y="128"/>
                </a:cxn>
                <a:cxn ang="0">
                  <a:pos x="325" y="141"/>
                </a:cxn>
                <a:cxn ang="0">
                  <a:pos x="307" y="159"/>
                </a:cxn>
                <a:cxn ang="0">
                  <a:pos x="283" y="179"/>
                </a:cxn>
                <a:cxn ang="0">
                  <a:pos x="252" y="200"/>
                </a:cxn>
                <a:cxn ang="0">
                  <a:pos x="217" y="223"/>
                </a:cxn>
                <a:cxn ang="0">
                  <a:pos x="180" y="244"/>
                </a:cxn>
                <a:cxn ang="0">
                  <a:pos x="141" y="264"/>
                </a:cxn>
                <a:cxn ang="0">
                  <a:pos x="104" y="285"/>
                </a:cxn>
                <a:cxn ang="0">
                  <a:pos x="71" y="303"/>
                </a:cxn>
                <a:cxn ang="0">
                  <a:pos x="41" y="317"/>
                </a:cxn>
                <a:cxn ang="0">
                  <a:pos x="19" y="331"/>
                </a:cxn>
                <a:cxn ang="0">
                  <a:pos x="5" y="340"/>
                </a:cxn>
                <a:cxn ang="0">
                  <a:pos x="0" y="345"/>
                </a:cxn>
                <a:cxn ang="0">
                  <a:pos x="8" y="345"/>
                </a:cxn>
                <a:cxn ang="0">
                  <a:pos x="29" y="339"/>
                </a:cxn>
                <a:cxn ang="0">
                  <a:pos x="66" y="327"/>
                </a:cxn>
                <a:cxn ang="0">
                  <a:pos x="119" y="309"/>
                </a:cxn>
                <a:cxn ang="0">
                  <a:pos x="130" y="301"/>
                </a:cxn>
                <a:cxn ang="0">
                  <a:pos x="147" y="290"/>
                </a:cxn>
                <a:cxn ang="0">
                  <a:pos x="165" y="278"/>
                </a:cxn>
                <a:cxn ang="0">
                  <a:pos x="189" y="261"/>
                </a:cxn>
                <a:cxn ang="0">
                  <a:pos x="215" y="243"/>
                </a:cxn>
                <a:cxn ang="0">
                  <a:pos x="244" y="226"/>
                </a:cxn>
                <a:cxn ang="0">
                  <a:pos x="275" y="204"/>
                </a:cxn>
                <a:cxn ang="0">
                  <a:pos x="305" y="184"/>
                </a:cxn>
                <a:cxn ang="0">
                  <a:pos x="336" y="164"/>
                </a:cxn>
                <a:cxn ang="0">
                  <a:pos x="365" y="144"/>
                </a:cxn>
                <a:cxn ang="0">
                  <a:pos x="393" y="125"/>
                </a:cxn>
                <a:cxn ang="0">
                  <a:pos x="420" y="107"/>
                </a:cxn>
                <a:cxn ang="0">
                  <a:pos x="443" y="91"/>
                </a:cxn>
                <a:cxn ang="0">
                  <a:pos x="464" y="77"/>
                </a:cxn>
                <a:cxn ang="0">
                  <a:pos x="481" y="66"/>
                </a:cxn>
                <a:cxn ang="0">
                  <a:pos x="490" y="58"/>
                </a:cxn>
                <a:cxn ang="0">
                  <a:pos x="489" y="44"/>
                </a:cxn>
                <a:cxn ang="0">
                  <a:pos x="488" y="29"/>
                </a:cxn>
                <a:cxn ang="0">
                  <a:pos x="488" y="14"/>
                </a:cxn>
                <a:cxn ang="0">
                  <a:pos x="489" y="0"/>
                </a:cxn>
              </a:cxnLst>
              <a:rect l="0" t="0" r="r" b="b"/>
              <a:pathLst>
                <a:path w="490" h="345">
                  <a:moveTo>
                    <a:pt x="489" y="0"/>
                  </a:moveTo>
                  <a:lnTo>
                    <a:pt x="481" y="6"/>
                  </a:lnTo>
                  <a:lnTo>
                    <a:pt x="473" y="13"/>
                  </a:lnTo>
                  <a:lnTo>
                    <a:pt x="467" y="18"/>
                  </a:lnTo>
                  <a:lnTo>
                    <a:pt x="459" y="25"/>
                  </a:lnTo>
                  <a:lnTo>
                    <a:pt x="452" y="30"/>
                  </a:lnTo>
                  <a:lnTo>
                    <a:pt x="445" y="34"/>
                  </a:lnTo>
                  <a:lnTo>
                    <a:pt x="438" y="40"/>
                  </a:lnTo>
                  <a:lnTo>
                    <a:pt x="430" y="45"/>
                  </a:lnTo>
                  <a:lnTo>
                    <a:pt x="418" y="56"/>
                  </a:lnTo>
                  <a:lnTo>
                    <a:pt x="403" y="68"/>
                  </a:lnTo>
                  <a:lnTo>
                    <a:pt x="391" y="80"/>
                  </a:lnTo>
                  <a:lnTo>
                    <a:pt x="377" y="93"/>
                  </a:lnTo>
                  <a:lnTo>
                    <a:pt x="363" y="104"/>
                  </a:lnTo>
                  <a:lnTo>
                    <a:pt x="350" y="116"/>
                  </a:lnTo>
                  <a:lnTo>
                    <a:pt x="339" y="128"/>
                  </a:lnTo>
                  <a:lnTo>
                    <a:pt x="325" y="141"/>
                  </a:lnTo>
                  <a:lnTo>
                    <a:pt x="307" y="159"/>
                  </a:lnTo>
                  <a:lnTo>
                    <a:pt x="283" y="179"/>
                  </a:lnTo>
                  <a:lnTo>
                    <a:pt x="252" y="200"/>
                  </a:lnTo>
                  <a:lnTo>
                    <a:pt x="217" y="223"/>
                  </a:lnTo>
                  <a:lnTo>
                    <a:pt x="180" y="244"/>
                  </a:lnTo>
                  <a:lnTo>
                    <a:pt x="141" y="264"/>
                  </a:lnTo>
                  <a:lnTo>
                    <a:pt x="104" y="285"/>
                  </a:lnTo>
                  <a:lnTo>
                    <a:pt x="71" y="303"/>
                  </a:lnTo>
                  <a:lnTo>
                    <a:pt x="41" y="317"/>
                  </a:lnTo>
                  <a:lnTo>
                    <a:pt x="19" y="331"/>
                  </a:lnTo>
                  <a:lnTo>
                    <a:pt x="5" y="340"/>
                  </a:lnTo>
                  <a:lnTo>
                    <a:pt x="0" y="345"/>
                  </a:lnTo>
                  <a:lnTo>
                    <a:pt x="8" y="345"/>
                  </a:lnTo>
                  <a:lnTo>
                    <a:pt x="29" y="339"/>
                  </a:lnTo>
                  <a:lnTo>
                    <a:pt x="66" y="327"/>
                  </a:lnTo>
                  <a:lnTo>
                    <a:pt x="119" y="309"/>
                  </a:lnTo>
                  <a:lnTo>
                    <a:pt x="130" y="301"/>
                  </a:lnTo>
                  <a:lnTo>
                    <a:pt x="147" y="290"/>
                  </a:lnTo>
                  <a:lnTo>
                    <a:pt x="165" y="278"/>
                  </a:lnTo>
                  <a:lnTo>
                    <a:pt x="189" y="261"/>
                  </a:lnTo>
                  <a:lnTo>
                    <a:pt x="215" y="243"/>
                  </a:lnTo>
                  <a:lnTo>
                    <a:pt x="244" y="226"/>
                  </a:lnTo>
                  <a:lnTo>
                    <a:pt x="275" y="204"/>
                  </a:lnTo>
                  <a:lnTo>
                    <a:pt x="305" y="184"/>
                  </a:lnTo>
                  <a:lnTo>
                    <a:pt x="336" y="164"/>
                  </a:lnTo>
                  <a:lnTo>
                    <a:pt x="365" y="144"/>
                  </a:lnTo>
                  <a:lnTo>
                    <a:pt x="393" y="125"/>
                  </a:lnTo>
                  <a:lnTo>
                    <a:pt x="420" y="107"/>
                  </a:lnTo>
                  <a:lnTo>
                    <a:pt x="443" y="91"/>
                  </a:lnTo>
                  <a:lnTo>
                    <a:pt x="464" y="77"/>
                  </a:lnTo>
                  <a:lnTo>
                    <a:pt x="481" y="66"/>
                  </a:lnTo>
                  <a:lnTo>
                    <a:pt x="490" y="58"/>
                  </a:lnTo>
                  <a:lnTo>
                    <a:pt x="489" y="44"/>
                  </a:lnTo>
                  <a:lnTo>
                    <a:pt x="488" y="29"/>
                  </a:lnTo>
                  <a:lnTo>
                    <a:pt x="488" y="14"/>
                  </a:lnTo>
                  <a:lnTo>
                    <a:pt x="489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228" name="그룹 227">
            <a:extLst>
              <a:ext uri="{FF2B5EF4-FFF2-40B4-BE49-F238E27FC236}">
                <a16:creationId xmlns:a16="http://schemas.microsoft.com/office/drawing/2014/main" id="{617FC5D4-853D-7646-B230-09B24E1D7DA4}"/>
              </a:ext>
            </a:extLst>
          </p:cNvPr>
          <p:cNvGrpSpPr>
            <a:grpSpLocks/>
          </p:cNvGrpSpPr>
          <p:nvPr/>
        </p:nvGrpSpPr>
        <p:grpSpPr>
          <a:xfrm>
            <a:off x="6342120" y="5697276"/>
            <a:ext cx="301200" cy="216000"/>
            <a:chOff x="7508414" y="3538393"/>
            <a:chExt cx="448573" cy="377825"/>
          </a:xfrm>
          <a:solidFill>
            <a:srgbClr val="0000CC"/>
          </a:solidFill>
        </p:grpSpPr>
        <p:sp>
          <p:nvSpPr>
            <p:cNvPr id="229" name="Freeform 82">
              <a:extLst>
                <a:ext uri="{FF2B5EF4-FFF2-40B4-BE49-F238E27FC236}">
                  <a16:creationId xmlns:a16="http://schemas.microsoft.com/office/drawing/2014/main" id="{5D9B6393-A98E-044D-888E-84E09C9B2CA3}"/>
                </a:ext>
              </a:extLst>
            </p:cNvPr>
            <p:cNvSpPr>
              <a:spLocks/>
            </p:cNvSpPr>
            <p:nvPr/>
          </p:nvSpPr>
          <p:spPr bwMode="auto">
            <a:xfrm>
              <a:off x="7508414" y="3538393"/>
              <a:ext cx="448573" cy="377825"/>
            </a:xfrm>
            <a:custGeom>
              <a:avLst/>
              <a:gdLst/>
              <a:ahLst/>
              <a:cxnLst>
                <a:cxn ang="0">
                  <a:pos x="215" y="2110"/>
                </a:cxn>
                <a:cxn ang="0">
                  <a:pos x="522" y="2503"/>
                </a:cxn>
                <a:cxn ang="0">
                  <a:pos x="892" y="3077"/>
                </a:cxn>
                <a:cxn ang="0">
                  <a:pos x="1057" y="3242"/>
                </a:cxn>
                <a:cxn ang="0">
                  <a:pos x="1236" y="3321"/>
                </a:cxn>
                <a:cxn ang="0">
                  <a:pos x="1421" y="3394"/>
                </a:cxn>
                <a:cxn ang="0">
                  <a:pos x="1765" y="3516"/>
                </a:cxn>
                <a:cxn ang="0">
                  <a:pos x="1914" y="3559"/>
                </a:cxn>
                <a:cxn ang="0">
                  <a:pos x="1958" y="3444"/>
                </a:cxn>
                <a:cxn ang="0">
                  <a:pos x="2122" y="3197"/>
                </a:cxn>
                <a:cxn ang="0">
                  <a:pos x="2267" y="2794"/>
                </a:cxn>
                <a:cxn ang="0">
                  <a:pos x="2468" y="2465"/>
                </a:cxn>
                <a:cxn ang="0">
                  <a:pos x="2600" y="2279"/>
                </a:cxn>
                <a:cxn ang="0">
                  <a:pos x="2738" y="2187"/>
                </a:cxn>
                <a:cxn ang="0">
                  <a:pos x="2833" y="2079"/>
                </a:cxn>
                <a:cxn ang="0">
                  <a:pos x="3103" y="1793"/>
                </a:cxn>
                <a:cxn ang="0">
                  <a:pos x="3483" y="1424"/>
                </a:cxn>
                <a:cxn ang="0">
                  <a:pos x="3913" y="1107"/>
                </a:cxn>
                <a:cxn ang="0">
                  <a:pos x="4132" y="984"/>
                </a:cxn>
                <a:cxn ang="0">
                  <a:pos x="4331" y="824"/>
                </a:cxn>
                <a:cxn ang="0">
                  <a:pos x="4445" y="767"/>
                </a:cxn>
                <a:cxn ang="0">
                  <a:pos x="4629" y="607"/>
                </a:cxn>
                <a:cxn ang="0">
                  <a:pos x="4779" y="447"/>
                </a:cxn>
                <a:cxn ang="0">
                  <a:pos x="4933" y="351"/>
                </a:cxn>
                <a:cxn ang="0">
                  <a:pos x="5066" y="288"/>
                </a:cxn>
                <a:cxn ang="0">
                  <a:pos x="5040" y="253"/>
                </a:cxn>
                <a:cxn ang="0">
                  <a:pos x="4950" y="292"/>
                </a:cxn>
                <a:cxn ang="0">
                  <a:pos x="4846" y="374"/>
                </a:cxn>
                <a:cxn ang="0">
                  <a:pos x="4617" y="532"/>
                </a:cxn>
                <a:cxn ang="0">
                  <a:pos x="4485" y="562"/>
                </a:cxn>
                <a:cxn ang="0">
                  <a:pos x="4094" y="840"/>
                </a:cxn>
                <a:cxn ang="0">
                  <a:pos x="4173" y="728"/>
                </a:cxn>
                <a:cxn ang="0">
                  <a:pos x="4275" y="644"/>
                </a:cxn>
                <a:cxn ang="0">
                  <a:pos x="4400" y="519"/>
                </a:cxn>
                <a:cxn ang="0">
                  <a:pos x="4424" y="438"/>
                </a:cxn>
                <a:cxn ang="0">
                  <a:pos x="4562" y="297"/>
                </a:cxn>
                <a:cxn ang="0">
                  <a:pos x="4370" y="353"/>
                </a:cxn>
                <a:cxn ang="0">
                  <a:pos x="4539" y="205"/>
                </a:cxn>
                <a:cxn ang="0">
                  <a:pos x="4493" y="173"/>
                </a:cxn>
                <a:cxn ang="0">
                  <a:pos x="4375" y="287"/>
                </a:cxn>
                <a:cxn ang="0">
                  <a:pos x="4369" y="168"/>
                </a:cxn>
                <a:cxn ang="0">
                  <a:pos x="4459" y="50"/>
                </a:cxn>
                <a:cxn ang="0">
                  <a:pos x="4357" y="26"/>
                </a:cxn>
                <a:cxn ang="0">
                  <a:pos x="4247" y="140"/>
                </a:cxn>
                <a:cxn ang="0">
                  <a:pos x="3980" y="295"/>
                </a:cxn>
                <a:cxn ang="0">
                  <a:pos x="3246" y="806"/>
                </a:cxn>
                <a:cxn ang="0">
                  <a:pos x="3248" y="760"/>
                </a:cxn>
                <a:cxn ang="0">
                  <a:pos x="3296" y="696"/>
                </a:cxn>
                <a:cxn ang="0">
                  <a:pos x="4015" y="228"/>
                </a:cxn>
                <a:cxn ang="0">
                  <a:pos x="4067" y="146"/>
                </a:cxn>
                <a:cxn ang="0">
                  <a:pos x="3813" y="249"/>
                </a:cxn>
                <a:cxn ang="0">
                  <a:pos x="3352" y="544"/>
                </a:cxn>
                <a:cxn ang="0">
                  <a:pos x="2890" y="860"/>
                </a:cxn>
                <a:cxn ang="0">
                  <a:pos x="2239" y="1317"/>
                </a:cxn>
                <a:cxn ang="0">
                  <a:pos x="1939" y="1667"/>
                </a:cxn>
                <a:cxn ang="0">
                  <a:pos x="1639" y="1983"/>
                </a:cxn>
                <a:cxn ang="0">
                  <a:pos x="1352" y="2069"/>
                </a:cxn>
                <a:cxn ang="0">
                  <a:pos x="1077" y="1529"/>
                </a:cxn>
                <a:cxn ang="0">
                  <a:pos x="769" y="1555"/>
                </a:cxn>
                <a:cxn ang="0">
                  <a:pos x="532" y="1653"/>
                </a:cxn>
                <a:cxn ang="0">
                  <a:pos x="247" y="1745"/>
                </a:cxn>
              </a:cxnLst>
              <a:rect l="0" t="0" r="r" b="b"/>
              <a:pathLst>
                <a:path w="5128" h="3574">
                  <a:moveTo>
                    <a:pt x="0" y="1891"/>
                  </a:moveTo>
                  <a:lnTo>
                    <a:pt x="12" y="1907"/>
                  </a:lnTo>
                  <a:lnTo>
                    <a:pt x="26" y="1923"/>
                  </a:lnTo>
                  <a:lnTo>
                    <a:pt x="40" y="1939"/>
                  </a:lnTo>
                  <a:lnTo>
                    <a:pt x="54" y="1955"/>
                  </a:lnTo>
                  <a:lnTo>
                    <a:pt x="70" y="1970"/>
                  </a:lnTo>
                  <a:lnTo>
                    <a:pt x="86" y="1987"/>
                  </a:lnTo>
                  <a:lnTo>
                    <a:pt x="104" y="2002"/>
                  </a:lnTo>
                  <a:lnTo>
                    <a:pt x="121" y="2016"/>
                  </a:lnTo>
                  <a:lnTo>
                    <a:pt x="137" y="2032"/>
                  </a:lnTo>
                  <a:lnTo>
                    <a:pt x="154" y="2047"/>
                  </a:lnTo>
                  <a:lnTo>
                    <a:pt x="169" y="2062"/>
                  </a:lnTo>
                  <a:lnTo>
                    <a:pt x="186" y="2079"/>
                  </a:lnTo>
                  <a:lnTo>
                    <a:pt x="201" y="2094"/>
                  </a:lnTo>
                  <a:lnTo>
                    <a:pt x="215" y="2110"/>
                  </a:lnTo>
                  <a:lnTo>
                    <a:pt x="228" y="2125"/>
                  </a:lnTo>
                  <a:lnTo>
                    <a:pt x="240" y="2142"/>
                  </a:lnTo>
                  <a:lnTo>
                    <a:pt x="254" y="2171"/>
                  </a:lnTo>
                  <a:lnTo>
                    <a:pt x="272" y="2194"/>
                  </a:lnTo>
                  <a:lnTo>
                    <a:pt x="292" y="2213"/>
                  </a:lnTo>
                  <a:lnTo>
                    <a:pt x="314" y="2230"/>
                  </a:lnTo>
                  <a:lnTo>
                    <a:pt x="335" y="2246"/>
                  </a:lnTo>
                  <a:lnTo>
                    <a:pt x="356" y="2266"/>
                  </a:lnTo>
                  <a:lnTo>
                    <a:pt x="375" y="2288"/>
                  </a:lnTo>
                  <a:lnTo>
                    <a:pt x="391" y="2316"/>
                  </a:lnTo>
                  <a:lnTo>
                    <a:pt x="408" y="2345"/>
                  </a:lnTo>
                  <a:lnTo>
                    <a:pt x="432" y="2381"/>
                  </a:lnTo>
                  <a:lnTo>
                    <a:pt x="460" y="2420"/>
                  </a:lnTo>
                  <a:lnTo>
                    <a:pt x="491" y="2462"/>
                  </a:lnTo>
                  <a:lnTo>
                    <a:pt x="522" y="2503"/>
                  </a:lnTo>
                  <a:lnTo>
                    <a:pt x="550" y="2541"/>
                  </a:lnTo>
                  <a:lnTo>
                    <a:pt x="574" y="2577"/>
                  </a:lnTo>
                  <a:lnTo>
                    <a:pt x="593" y="2605"/>
                  </a:lnTo>
                  <a:lnTo>
                    <a:pt x="605" y="2629"/>
                  </a:lnTo>
                  <a:lnTo>
                    <a:pt x="622" y="2657"/>
                  </a:lnTo>
                  <a:lnTo>
                    <a:pt x="642" y="2693"/>
                  </a:lnTo>
                  <a:lnTo>
                    <a:pt x="665" y="2729"/>
                  </a:lnTo>
                  <a:lnTo>
                    <a:pt x="691" y="2770"/>
                  </a:lnTo>
                  <a:lnTo>
                    <a:pt x="718" y="2813"/>
                  </a:lnTo>
                  <a:lnTo>
                    <a:pt x="748" y="2858"/>
                  </a:lnTo>
                  <a:lnTo>
                    <a:pt x="779" y="2903"/>
                  </a:lnTo>
                  <a:lnTo>
                    <a:pt x="808" y="2948"/>
                  </a:lnTo>
                  <a:lnTo>
                    <a:pt x="838" y="2994"/>
                  </a:lnTo>
                  <a:lnTo>
                    <a:pt x="865" y="3036"/>
                  </a:lnTo>
                  <a:lnTo>
                    <a:pt x="892" y="3077"/>
                  </a:lnTo>
                  <a:lnTo>
                    <a:pt x="916" y="3114"/>
                  </a:lnTo>
                  <a:lnTo>
                    <a:pt x="936" y="3147"/>
                  </a:lnTo>
                  <a:lnTo>
                    <a:pt x="953" y="3177"/>
                  </a:lnTo>
                  <a:lnTo>
                    <a:pt x="966" y="3199"/>
                  </a:lnTo>
                  <a:lnTo>
                    <a:pt x="977" y="3202"/>
                  </a:lnTo>
                  <a:lnTo>
                    <a:pt x="987" y="3203"/>
                  </a:lnTo>
                  <a:lnTo>
                    <a:pt x="998" y="3205"/>
                  </a:lnTo>
                  <a:lnTo>
                    <a:pt x="1007" y="3207"/>
                  </a:lnTo>
                  <a:lnTo>
                    <a:pt x="1019" y="3207"/>
                  </a:lnTo>
                  <a:lnTo>
                    <a:pt x="1030" y="3210"/>
                  </a:lnTo>
                  <a:lnTo>
                    <a:pt x="1039" y="3211"/>
                  </a:lnTo>
                  <a:lnTo>
                    <a:pt x="1050" y="3213"/>
                  </a:lnTo>
                  <a:lnTo>
                    <a:pt x="1052" y="3223"/>
                  </a:lnTo>
                  <a:lnTo>
                    <a:pt x="1055" y="3232"/>
                  </a:lnTo>
                  <a:lnTo>
                    <a:pt x="1057" y="3242"/>
                  </a:lnTo>
                  <a:lnTo>
                    <a:pt x="1060" y="3253"/>
                  </a:lnTo>
                  <a:lnTo>
                    <a:pt x="1069" y="3253"/>
                  </a:lnTo>
                  <a:lnTo>
                    <a:pt x="1078" y="3255"/>
                  </a:lnTo>
                  <a:lnTo>
                    <a:pt x="1087" y="3256"/>
                  </a:lnTo>
                  <a:lnTo>
                    <a:pt x="1097" y="3257"/>
                  </a:lnTo>
                  <a:lnTo>
                    <a:pt x="1105" y="3260"/>
                  </a:lnTo>
                  <a:lnTo>
                    <a:pt x="1115" y="3261"/>
                  </a:lnTo>
                  <a:lnTo>
                    <a:pt x="1126" y="3262"/>
                  </a:lnTo>
                  <a:lnTo>
                    <a:pt x="1134" y="3263"/>
                  </a:lnTo>
                  <a:lnTo>
                    <a:pt x="1151" y="3274"/>
                  </a:lnTo>
                  <a:lnTo>
                    <a:pt x="1169" y="3285"/>
                  </a:lnTo>
                  <a:lnTo>
                    <a:pt x="1185" y="3293"/>
                  </a:lnTo>
                  <a:lnTo>
                    <a:pt x="1201" y="3303"/>
                  </a:lnTo>
                  <a:lnTo>
                    <a:pt x="1219" y="3312"/>
                  </a:lnTo>
                  <a:lnTo>
                    <a:pt x="1236" y="3321"/>
                  </a:lnTo>
                  <a:lnTo>
                    <a:pt x="1254" y="3330"/>
                  </a:lnTo>
                  <a:lnTo>
                    <a:pt x="1270" y="3339"/>
                  </a:lnTo>
                  <a:lnTo>
                    <a:pt x="1282" y="3340"/>
                  </a:lnTo>
                  <a:lnTo>
                    <a:pt x="1293" y="3341"/>
                  </a:lnTo>
                  <a:lnTo>
                    <a:pt x="1305" y="3343"/>
                  </a:lnTo>
                  <a:lnTo>
                    <a:pt x="1317" y="3344"/>
                  </a:lnTo>
                  <a:lnTo>
                    <a:pt x="1328" y="3344"/>
                  </a:lnTo>
                  <a:lnTo>
                    <a:pt x="1340" y="3345"/>
                  </a:lnTo>
                  <a:lnTo>
                    <a:pt x="1353" y="3346"/>
                  </a:lnTo>
                  <a:lnTo>
                    <a:pt x="1365" y="3346"/>
                  </a:lnTo>
                  <a:lnTo>
                    <a:pt x="1373" y="3358"/>
                  </a:lnTo>
                  <a:lnTo>
                    <a:pt x="1383" y="3371"/>
                  </a:lnTo>
                  <a:lnTo>
                    <a:pt x="1392" y="3383"/>
                  </a:lnTo>
                  <a:lnTo>
                    <a:pt x="1401" y="3392"/>
                  </a:lnTo>
                  <a:lnTo>
                    <a:pt x="1421" y="3394"/>
                  </a:lnTo>
                  <a:lnTo>
                    <a:pt x="1443" y="3396"/>
                  </a:lnTo>
                  <a:lnTo>
                    <a:pt x="1463" y="3399"/>
                  </a:lnTo>
                  <a:lnTo>
                    <a:pt x="1483" y="3399"/>
                  </a:lnTo>
                  <a:lnTo>
                    <a:pt x="1506" y="3401"/>
                  </a:lnTo>
                  <a:lnTo>
                    <a:pt x="1525" y="3401"/>
                  </a:lnTo>
                  <a:lnTo>
                    <a:pt x="1546" y="3402"/>
                  </a:lnTo>
                  <a:lnTo>
                    <a:pt x="1566" y="3403"/>
                  </a:lnTo>
                  <a:lnTo>
                    <a:pt x="1591" y="3417"/>
                  </a:lnTo>
                  <a:lnTo>
                    <a:pt x="1613" y="3430"/>
                  </a:lnTo>
                  <a:lnTo>
                    <a:pt x="1639" y="3444"/>
                  </a:lnTo>
                  <a:lnTo>
                    <a:pt x="1663" y="3458"/>
                  </a:lnTo>
                  <a:lnTo>
                    <a:pt x="1689" y="3474"/>
                  </a:lnTo>
                  <a:lnTo>
                    <a:pt x="1714" y="3488"/>
                  </a:lnTo>
                  <a:lnTo>
                    <a:pt x="1739" y="3502"/>
                  </a:lnTo>
                  <a:lnTo>
                    <a:pt x="1765" y="3516"/>
                  </a:lnTo>
                  <a:lnTo>
                    <a:pt x="1774" y="3516"/>
                  </a:lnTo>
                  <a:lnTo>
                    <a:pt x="1785" y="3516"/>
                  </a:lnTo>
                  <a:lnTo>
                    <a:pt x="1795" y="3516"/>
                  </a:lnTo>
                  <a:lnTo>
                    <a:pt x="1806" y="3516"/>
                  </a:lnTo>
                  <a:lnTo>
                    <a:pt x="1817" y="3516"/>
                  </a:lnTo>
                  <a:lnTo>
                    <a:pt x="1827" y="3516"/>
                  </a:lnTo>
                  <a:lnTo>
                    <a:pt x="1837" y="3516"/>
                  </a:lnTo>
                  <a:lnTo>
                    <a:pt x="1848" y="3516"/>
                  </a:lnTo>
                  <a:lnTo>
                    <a:pt x="1857" y="3524"/>
                  </a:lnTo>
                  <a:lnTo>
                    <a:pt x="1867" y="3531"/>
                  </a:lnTo>
                  <a:lnTo>
                    <a:pt x="1877" y="3537"/>
                  </a:lnTo>
                  <a:lnTo>
                    <a:pt x="1886" y="3543"/>
                  </a:lnTo>
                  <a:lnTo>
                    <a:pt x="1895" y="3550"/>
                  </a:lnTo>
                  <a:lnTo>
                    <a:pt x="1905" y="3554"/>
                  </a:lnTo>
                  <a:lnTo>
                    <a:pt x="1914" y="3559"/>
                  </a:lnTo>
                  <a:lnTo>
                    <a:pt x="1923" y="3565"/>
                  </a:lnTo>
                  <a:lnTo>
                    <a:pt x="1952" y="3572"/>
                  </a:lnTo>
                  <a:lnTo>
                    <a:pt x="1971" y="3574"/>
                  </a:lnTo>
                  <a:lnTo>
                    <a:pt x="1983" y="3571"/>
                  </a:lnTo>
                  <a:lnTo>
                    <a:pt x="1987" y="3564"/>
                  </a:lnTo>
                  <a:lnTo>
                    <a:pt x="1987" y="3554"/>
                  </a:lnTo>
                  <a:lnTo>
                    <a:pt x="1980" y="3540"/>
                  </a:lnTo>
                  <a:lnTo>
                    <a:pt x="1973" y="3525"/>
                  </a:lnTo>
                  <a:lnTo>
                    <a:pt x="1964" y="3510"/>
                  </a:lnTo>
                  <a:lnTo>
                    <a:pt x="1957" y="3494"/>
                  </a:lnTo>
                  <a:lnTo>
                    <a:pt x="1948" y="3479"/>
                  </a:lnTo>
                  <a:lnTo>
                    <a:pt x="1944" y="3467"/>
                  </a:lnTo>
                  <a:lnTo>
                    <a:pt x="1943" y="3455"/>
                  </a:lnTo>
                  <a:lnTo>
                    <a:pt x="1947" y="3449"/>
                  </a:lnTo>
                  <a:lnTo>
                    <a:pt x="1958" y="3444"/>
                  </a:lnTo>
                  <a:lnTo>
                    <a:pt x="1977" y="3446"/>
                  </a:lnTo>
                  <a:lnTo>
                    <a:pt x="2005" y="3454"/>
                  </a:lnTo>
                  <a:lnTo>
                    <a:pt x="2019" y="3430"/>
                  </a:lnTo>
                  <a:lnTo>
                    <a:pt x="2031" y="3409"/>
                  </a:lnTo>
                  <a:lnTo>
                    <a:pt x="2041" y="3390"/>
                  </a:lnTo>
                  <a:lnTo>
                    <a:pt x="2050" y="3370"/>
                  </a:lnTo>
                  <a:lnTo>
                    <a:pt x="2060" y="3351"/>
                  </a:lnTo>
                  <a:lnTo>
                    <a:pt x="2070" y="3328"/>
                  </a:lnTo>
                  <a:lnTo>
                    <a:pt x="2081" y="3307"/>
                  </a:lnTo>
                  <a:lnTo>
                    <a:pt x="2093" y="3282"/>
                  </a:lnTo>
                  <a:lnTo>
                    <a:pt x="2095" y="3269"/>
                  </a:lnTo>
                  <a:lnTo>
                    <a:pt x="2100" y="3253"/>
                  </a:lnTo>
                  <a:lnTo>
                    <a:pt x="2106" y="3236"/>
                  </a:lnTo>
                  <a:lnTo>
                    <a:pt x="2114" y="3216"/>
                  </a:lnTo>
                  <a:lnTo>
                    <a:pt x="2122" y="3197"/>
                  </a:lnTo>
                  <a:lnTo>
                    <a:pt x="2129" y="3179"/>
                  </a:lnTo>
                  <a:lnTo>
                    <a:pt x="2133" y="3163"/>
                  </a:lnTo>
                  <a:lnTo>
                    <a:pt x="2134" y="3149"/>
                  </a:lnTo>
                  <a:lnTo>
                    <a:pt x="2148" y="3129"/>
                  </a:lnTo>
                  <a:lnTo>
                    <a:pt x="2161" y="3108"/>
                  </a:lnTo>
                  <a:lnTo>
                    <a:pt x="2175" y="3089"/>
                  </a:lnTo>
                  <a:lnTo>
                    <a:pt x="2186" y="3068"/>
                  </a:lnTo>
                  <a:lnTo>
                    <a:pt x="2198" y="3049"/>
                  </a:lnTo>
                  <a:lnTo>
                    <a:pt x="2210" y="3030"/>
                  </a:lnTo>
                  <a:lnTo>
                    <a:pt x="2222" y="3011"/>
                  </a:lnTo>
                  <a:lnTo>
                    <a:pt x="2234" y="2991"/>
                  </a:lnTo>
                  <a:lnTo>
                    <a:pt x="2241" y="2935"/>
                  </a:lnTo>
                  <a:lnTo>
                    <a:pt x="2252" y="2892"/>
                  </a:lnTo>
                  <a:lnTo>
                    <a:pt x="2264" y="2849"/>
                  </a:lnTo>
                  <a:lnTo>
                    <a:pt x="2267" y="2794"/>
                  </a:lnTo>
                  <a:lnTo>
                    <a:pt x="2281" y="2785"/>
                  </a:lnTo>
                  <a:lnTo>
                    <a:pt x="2296" y="2772"/>
                  </a:lnTo>
                  <a:lnTo>
                    <a:pt x="2312" y="2760"/>
                  </a:lnTo>
                  <a:lnTo>
                    <a:pt x="2328" y="2746"/>
                  </a:lnTo>
                  <a:lnTo>
                    <a:pt x="2344" y="2732"/>
                  </a:lnTo>
                  <a:lnTo>
                    <a:pt x="2360" y="2718"/>
                  </a:lnTo>
                  <a:lnTo>
                    <a:pt x="2374" y="2706"/>
                  </a:lnTo>
                  <a:lnTo>
                    <a:pt x="2388" y="2697"/>
                  </a:lnTo>
                  <a:lnTo>
                    <a:pt x="2398" y="2643"/>
                  </a:lnTo>
                  <a:lnTo>
                    <a:pt x="2403" y="2600"/>
                  </a:lnTo>
                  <a:lnTo>
                    <a:pt x="2408" y="2557"/>
                  </a:lnTo>
                  <a:lnTo>
                    <a:pt x="2420" y="2501"/>
                  </a:lnTo>
                  <a:lnTo>
                    <a:pt x="2431" y="2490"/>
                  </a:lnTo>
                  <a:lnTo>
                    <a:pt x="2448" y="2479"/>
                  </a:lnTo>
                  <a:lnTo>
                    <a:pt x="2468" y="2465"/>
                  </a:lnTo>
                  <a:lnTo>
                    <a:pt x="2491" y="2450"/>
                  </a:lnTo>
                  <a:lnTo>
                    <a:pt x="2516" y="2434"/>
                  </a:lnTo>
                  <a:lnTo>
                    <a:pt x="2536" y="2420"/>
                  </a:lnTo>
                  <a:lnTo>
                    <a:pt x="2553" y="2409"/>
                  </a:lnTo>
                  <a:lnTo>
                    <a:pt x="2563" y="2399"/>
                  </a:lnTo>
                  <a:lnTo>
                    <a:pt x="2561" y="2384"/>
                  </a:lnTo>
                  <a:lnTo>
                    <a:pt x="2561" y="2370"/>
                  </a:lnTo>
                  <a:lnTo>
                    <a:pt x="2565" y="2357"/>
                  </a:lnTo>
                  <a:lnTo>
                    <a:pt x="2568" y="2343"/>
                  </a:lnTo>
                  <a:lnTo>
                    <a:pt x="2574" y="2329"/>
                  </a:lnTo>
                  <a:lnTo>
                    <a:pt x="2577" y="2316"/>
                  </a:lnTo>
                  <a:lnTo>
                    <a:pt x="2579" y="2300"/>
                  </a:lnTo>
                  <a:lnTo>
                    <a:pt x="2577" y="2286"/>
                  </a:lnTo>
                  <a:lnTo>
                    <a:pt x="2589" y="2284"/>
                  </a:lnTo>
                  <a:lnTo>
                    <a:pt x="2600" y="2279"/>
                  </a:lnTo>
                  <a:lnTo>
                    <a:pt x="2612" y="2276"/>
                  </a:lnTo>
                  <a:lnTo>
                    <a:pt x="2625" y="2272"/>
                  </a:lnTo>
                  <a:lnTo>
                    <a:pt x="2637" y="2268"/>
                  </a:lnTo>
                  <a:lnTo>
                    <a:pt x="2647" y="2265"/>
                  </a:lnTo>
                  <a:lnTo>
                    <a:pt x="2659" y="2259"/>
                  </a:lnTo>
                  <a:lnTo>
                    <a:pt x="2671" y="2256"/>
                  </a:lnTo>
                  <a:lnTo>
                    <a:pt x="2676" y="2235"/>
                  </a:lnTo>
                  <a:lnTo>
                    <a:pt x="2684" y="2214"/>
                  </a:lnTo>
                  <a:lnTo>
                    <a:pt x="2691" y="2194"/>
                  </a:lnTo>
                  <a:lnTo>
                    <a:pt x="2701" y="2172"/>
                  </a:lnTo>
                  <a:lnTo>
                    <a:pt x="2709" y="2176"/>
                  </a:lnTo>
                  <a:lnTo>
                    <a:pt x="2716" y="2178"/>
                  </a:lnTo>
                  <a:lnTo>
                    <a:pt x="2723" y="2181"/>
                  </a:lnTo>
                  <a:lnTo>
                    <a:pt x="2730" y="2184"/>
                  </a:lnTo>
                  <a:lnTo>
                    <a:pt x="2738" y="2187"/>
                  </a:lnTo>
                  <a:lnTo>
                    <a:pt x="2748" y="2189"/>
                  </a:lnTo>
                  <a:lnTo>
                    <a:pt x="2756" y="2192"/>
                  </a:lnTo>
                  <a:lnTo>
                    <a:pt x="2765" y="2194"/>
                  </a:lnTo>
                  <a:lnTo>
                    <a:pt x="2772" y="2176"/>
                  </a:lnTo>
                  <a:lnTo>
                    <a:pt x="2778" y="2158"/>
                  </a:lnTo>
                  <a:lnTo>
                    <a:pt x="2783" y="2140"/>
                  </a:lnTo>
                  <a:lnTo>
                    <a:pt x="2788" y="2123"/>
                  </a:lnTo>
                  <a:lnTo>
                    <a:pt x="2793" y="2118"/>
                  </a:lnTo>
                  <a:lnTo>
                    <a:pt x="2799" y="2112"/>
                  </a:lnTo>
                  <a:lnTo>
                    <a:pt x="2805" y="2108"/>
                  </a:lnTo>
                  <a:lnTo>
                    <a:pt x="2810" y="2101"/>
                  </a:lnTo>
                  <a:lnTo>
                    <a:pt x="2817" y="2096"/>
                  </a:lnTo>
                  <a:lnTo>
                    <a:pt x="2822" y="2091"/>
                  </a:lnTo>
                  <a:lnTo>
                    <a:pt x="2829" y="2085"/>
                  </a:lnTo>
                  <a:lnTo>
                    <a:pt x="2833" y="2079"/>
                  </a:lnTo>
                  <a:lnTo>
                    <a:pt x="2844" y="2062"/>
                  </a:lnTo>
                  <a:lnTo>
                    <a:pt x="2854" y="2046"/>
                  </a:lnTo>
                  <a:lnTo>
                    <a:pt x="2866" y="2029"/>
                  </a:lnTo>
                  <a:lnTo>
                    <a:pt x="2879" y="2013"/>
                  </a:lnTo>
                  <a:lnTo>
                    <a:pt x="2890" y="1996"/>
                  </a:lnTo>
                  <a:lnTo>
                    <a:pt x="2903" y="1980"/>
                  </a:lnTo>
                  <a:lnTo>
                    <a:pt x="2918" y="1962"/>
                  </a:lnTo>
                  <a:lnTo>
                    <a:pt x="2932" y="1945"/>
                  </a:lnTo>
                  <a:lnTo>
                    <a:pt x="2957" y="1925"/>
                  </a:lnTo>
                  <a:lnTo>
                    <a:pt x="2982" y="1904"/>
                  </a:lnTo>
                  <a:lnTo>
                    <a:pt x="3007" y="1881"/>
                  </a:lnTo>
                  <a:lnTo>
                    <a:pt x="3031" y="1861"/>
                  </a:lnTo>
                  <a:lnTo>
                    <a:pt x="3056" y="1839"/>
                  </a:lnTo>
                  <a:lnTo>
                    <a:pt x="3080" y="1816"/>
                  </a:lnTo>
                  <a:lnTo>
                    <a:pt x="3103" y="1793"/>
                  </a:lnTo>
                  <a:lnTo>
                    <a:pt x="3127" y="1770"/>
                  </a:lnTo>
                  <a:lnTo>
                    <a:pt x="3150" y="1747"/>
                  </a:lnTo>
                  <a:lnTo>
                    <a:pt x="3174" y="1725"/>
                  </a:lnTo>
                  <a:lnTo>
                    <a:pt x="3199" y="1700"/>
                  </a:lnTo>
                  <a:lnTo>
                    <a:pt x="3222" y="1676"/>
                  </a:lnTo>
                  <a:lnTo>
                    <a:pt x="3246" y="1651"/>
                  </a:lnTo>
                  <a:lnTo>
                    <a:pt x="3270" y="1627"/>
                  </a:lnTo>
                  <a:lnTo>
                    <a:pt x="3296" y="1603"/>
                  </a:lnTo>
                  <a:lnTo>
                    <a:pt x="3320" y="1578"/>
                  </a:lnTo>
                  <a:lnTo>
                    <a:pt x="3346" y="1551"/>
                  </a:lnTo>
                  <a:lnTo>
                    <a:pt x="3373" y="1528"/>
                  </a:lnTo>
                  <a:lnTo>
                    <a:pt x="3399" y="1502"/>
                  </a:lnTo>
                  <a:lnTo>
                    <a:pt x="3426" y="1477"/>
                  </a:lnTo>
                  <a:lnTo>
                    <a:pt x="3454" y="1450"/>
                  </a:lnTo>
                  <a:lnTo>
                    <a:pt x="3483" y="1424"/>
                  </a:lnTo>
                  <a:lnTo>
                    <a:pt x="3514" y="1399"/>
                  </a:lnTo>
                  <a:lnTo>
                    <a:pt x="3543" y="1373"/>
                  </a:lnTo>
                  <a:lnTo>
                    <a:pt x="3575" y="1347"/>
                  </a:lnTo>
                  <a:lnTo>
                    <a:pt x="3607" y="1320"/>
                  </a:lnTo>
                  <a:lnTo>
                    <a:pt x="3640" y="1295"/>
                  </a:lnTo>
                  <a:lnTo>
                    <a:pt x="3675" y="1267"/>
                  </a:lnTo>
                  <a:lnTo>
                    <a:pt x="3710" y="1242"/>
                  </a:lnTo>
                  <a:lnTo>
                    <a:pt x="3746" y="1215"/>
                  </a:lnTo>
                  <a:lnTo>
                    <a:pt x="3785" y="1189"/>
                  </a:lnTo>
                  <a:lnTo>
                    <a:pt x="3824" y="1163"/>
                  </a:lnTo>
                  <a:lnTo>
                    <a:pt x="3841" y="1151"/>
                  </a:lnTo>
                  <a:lnTo>
                    <a:pt x="3859" y="1139"/>
                  </a:lnTo>
                  <a:lnTo>
                    <a:pt x="3877" y="1128"/>
                  </a:lnTo>
                  <a:lnTo>
                    <a:pt x="3895" y="1117"/>
                  </a:lnTo>
                  <a:lnTo>
                    <a:pt x="3913" y="1107"/>
                  </a:lnTo>
                  <a:lnTo>
                    <a:pt x="3931" y="1095"/>
                  </a:lnTo>
                  <a:lnTo>
                    <a:pt x="3949" y="1085"/>
                  </a:lnTo>
                  <a:lnTo>
                    <a:pt x="3969" y="1075"/>
                  </a:lnTo>
                  <a:lnTo>
                    <a:pt x="3979" y="1069"/>
                  </a:lnTo>
                  <a:lnTo>
                    <a:pt x="3991" y="1065"/>
                  </a:lnTo>
                  <a:lnTo>
                    <a:pt x="4001" y="1059"/>
                  </a:lnTo>
                  <a:lnTo>
                    <a:pt x="4012" y="1055"/>
                  </a:lnTo>
                  <a:lnTo>
                    <a:pt x="4023" y="1049"/>
                  </a:lnTo>
                  <a:lnTo>
                    <a:pt x="4033" y="1044"/>
                  </a:lnTo>
                  <a:lnTo>
                    <a:pt x="4044" y="1037"/>
                  </a:lnTo>
                  <a:lnTo>
                    <a:pt x="4056" y="1032"/>
                  </a:lnTo>
                  <a:lnTo>
                    <a:pt x="4075" y="1020"/>
                  </a:lnTo>
                  <a:lnTo>
                    <a:pt x="4094" y="1008"/>
                  </a:lnTo>
                  <a:lnTo>
                    <a:pt x="4113" y="997"/>
                  </a:lnTo>
                  <a:lnTo>
                    <a:pt x="4132" y="984"/>
                  </a:lnTo>
                  <a:lnTo>
                    <a:pt x="4152" y="973"/>
                  </a:lnTo>
                  <a:lnTo>
                    <a:pt x="4171" y="959"/>
                  </a:lnTo>
                  <a:lnTo>
                    <a:pt x="4190" y="949"/>
                  </a:lnTo>
                  <a:lnTo>
                    <a:pt x="4209" y="936"/>
                  </a:lnTo>
                  <a:lnTo>
                    <a:pt x="4222" y="927"/>
                  </a:lnTo>
                  <a:lnTo>
                    <a:pt x="4235" y="917"/>
                  </a:lnTo>
                  <a:lnTo>
                    <a:pt x="4247" y="907"/>
                  </a:lnTo>
                  <a:lnTo>
                    <a:pt x="4262" y="897"/>
                  </a:lnTo>
                  <a:lnTo>
                    <a:pt x="4274" y="888"/>
                  </a:lnTo>
                  <a:lnTo>
                    <a:pt x="4288" y="878"/>
                  </a:lnTo>
                  <a:lnTo>
                    <a:pt x="4301" y="870"/>
                  </a:lnTo>
                  <a:lnTo>
                    <a:pt x="4315" y="859"/>
                  </a:lnTo>
                  <a:lnTo>
                    <a:pt x="4320" y="846"/>
                  </a:lnTo>
                  <a:lnTo>
                    <a:pt x="4326" y="835"/>
                  </a:lnTo>
                  <a:lnTo>
                    <a:pt x="4331" y="824"/>
                  </a:lnTo>
                  <a:lnTo>
                    <a:pt x="4335" y="814"/>
                  </a:lnTo>
                  <a:lnTo>
                    <a:pt x="4345" y="806"/>
                  </a:lnTo>
                  <a:lnTo>
                    <a:pt x="4352" y="801"/>
                  </a:lnTo>
                  <a:lnTo>
                    <a:pt x="4361" y="792"/>
                  </a:lnTo>
                  <a:lnTo>
                    <a:pt x="4370" y="786"/>
                  </a:lnTo>
                  <a:lnTo>
                    <a:pt x="4379" y="778"/>
                  </a:lnTo>
                  <a:lnTo>
                    <a:pt x="4389" y="772"/>
                  </a:lnTo>
                  <a:lnTo>
                    <a:pt x="4397" y="764"/>
                  </a:lnTo>
                  <a:lnTo>
                    <a:pt x="4407" y="758"/>
                  </a:lnTo>
                  <a:lnTo>
                    <a:pt x="4410" y="764"/>
                  </a:lnTo>
                  <a:lnTo>
                    <a:pt x="4413" y="771"/>
                  </a:lnTo>
                  <a:lnTo>
                    <a:pt x="4416" y="777"/>
                  </a:lnTo>
                  <a:lnTo>
                    <a:pt x="4418" y="783"/>
                  </a:lnTo>
                  <a:lnTo>
                    <a:pt x="4432" y="774"/>
                  </a:lnTo>
                  <a:lnTo>
                    <a:pt x="4445" y="767"/>
                  </a:lnTo>
                  <a:lnTo>
                    <a:pt x="4460" y="758"/>
                  </a:lnTo>
                  <a:lnTo>
                    <a:pt x="4474" y="749"/>
                  </a:lnTo>
                  <a:lnTo>
                    <a:pt x="4488" y="742"/>
                  </a:lnTo>
                  <a:lnTo>
                    <a:pt x="4503" y="732"/>
                  </a:lnTo>
                  <a:lnTo>
                    <a:pt x="4517" y="725"/>
                  </a:lnTo>
                  <a:lnTo>
                    <a:pt x="4528" y="717"/>
                  </a:lnTo>
                  <a:lnTo>
                    <a:pt x="4539" y="703"/>
                  </a:lnTo>
                  <a:lnTo>
                    <a:pt x="4549" y="684"/>
                  </a:lnTo>
                  <a:lnTo>
                    <a:pt x="4558" y="667"/>
                  </a:lnTo>
                  <a:lnTo>
                    <a:pt x="4567" y="653"/>
                  </a:lnTo>
                  <a:lnTo>
                    <a:pt x="4578" y="642"/>
                  </a:lnTo>
                  <a:lnTo>
                    <a:pt x="4591" y="632"/>
                  </a:lnTo>
                  <a:lnTo>
                    <a:pt x="4604" y="624"/>
                  </a:lnTo>
                  <a:lnTo>
                    <a:pt x="4617" y="615"/>
                  </a:lnTo>
                  <a:lnTo>
                    <a:pt x="4629" y="607"/>
                  </a:lnTo>
                  <a:lnTo>
                    <a:pt x="4641" y="597"/>
                  </a:lnTo>
                  <a:lnTo>
                    <a:pt x="4652" y="586"/>
                  </a:lnTo>
                  <a:lnTo>
                    <a:pt x="4663" y="578"/>
                  </a:lnTo>
                  <a:lnTo>
                    <a:pt x="4668" y="563"/>
                  </a:lnTo>
                  <a:lnTo>
                    <a:pt x="4672" y="547"/>
                  </a:lnTo>
                  <a:lnTo>
                    <a:pt x="4677" y="532"/>
                  </a:lnTo>
                  <a:lnTo>
                    <a:pt x="4684" y="515"/>
                  </a:lnTo>
                  <a:lnTo>
                    <a:pt x="4695" y="507"/>
                  </a:lnTo>
                  <a:lnTo>
                    <a:pt x="4709" y="498"/>
                  </a:lnTo>
                  <a:lnTo>
                    <a:pt x="4720" y="491"/>
                  </a:lnTo>
                  <a:lnTo>
                    <a:pt x="4733" y="481"/>
                  </a:lnTo>
                  <a:lnTo>
                    <a:pt x="4745" y="473"/>
                  </a:lnTo>
                  <a:lnTo>
                    <a:pt x="4758" y="463"/>
                  </a:lnTo>
                  <a:lnTo>
                    <a:pt x="4768" y="456"/>
                  </a:lnTo>
                  <a:lnTo>
                    <a:pt x="4779" y="447"/>
                  </a:lnTo>
                  <a:lnTo>
                    <a:pt x="4794" y="443"/>
                  </a:lnTo>
                  <a:lnTo>
                    <a:pt x="4808" y="438"/>
                  </a:lnTo>
                  <a:lnTo>
                    <a:pt x="4822" y="434"/>
                  </a:lnTo>
                  <a:lnTo>
                    <a:pt x="4835" y="430"/>
                  </a:lnTo>
                  <a:lnTo>
                    <a:pt x="4848" y="425"/>
                  </a:lnTo>
                  <a:lnTo>
                    <a:pt x="4861" y="421"/>
                  </a:lnTo>
                  <a:lnTo>
                    <a:pt x="4874" y="416"/>
                  </a:lnTo>
                  <a:lnTo>
                    <a:pt x="4888" y="413"/>
                  </a:lnTo>
                  <a:lnTo>
                    <a:pt x="4894" y="404"/>
                  </a:lnTo>
                  <a:lnTo>
                    <a:pt x="4901" y="395"/>
                  </a:lnTo>
                  <a:lnTo>
                    <a:pt x="4907" y="387"/>
                  </a:lnTo>
                  <a:lnTo>
                    <a:pt x="4913" y="378"/>
                  </a:lnTo>
                  <a:lnTo>
                    <a:pt x="4920" y="369"/>
                  </a:lnTo>
                  <a:lnTo>
                    <a:pt x="4926" y="360"/>
                  </a:lnTo>
                  <a:lnTo>
                    <a:pt x="4933" y="351"/>
                  </a:lnTo>
                  <a:lnTo>
                    <a:pt x="4939" y="342"/>
                  </a:lnTo>
                  <a:lnTo>
                    <a:pt x="4950" y="335"/>
                  </a:lnTo>
                  <a:lnTo>
                    <a:pt x="4960" y="328"/>
                  </a:lnTo>
                  <a:lnTo>
                    <a:pt x="4970" y="321"/>
                  </a:lnTo>
                  <a:lnTo>
                    <a:pt x="4980" y="314"/>
                  </a:lnTo>
                  <a:lnTo>
                    <a:pt x="4990" y="306"/>
                  </a:lnTo>
                  <a:lnTo>
                    <a:pt x="5000" y="299"/>
                  </a:lnTo>
                  <a:lnTo>
                    <a:pt x="5009" y="292"/>
                  </a:lnTo>
                  <a:lnTo>
                    <a:pt x="5018" y="283"/>
                  </a:lnTo>
                  <a:lnTo>
                    <a:pt x="5024" y="288"/>
                  </a:lnTo>
                  <a:lnTo>
                    <a:pt x="5032" y="294"/>
                  </a:lnTo>
                  <a:lnTo>
                    <a:pt x="5039" y="300"/>
                  </a:lnTo>
                  <a:lnTo>
                    <a:pt x="5044" y="305"/>
                  </a:lnTo>
                  <a:lnTo>
                    <a:pt x="5054" y="297"/>
                  </a:lnTo>
                  <a:lnTo>
                    <a:pt x="5066" y="288"/>
                  </a:lnTo>
                  <a:lnTo>
                    <a:pt x="5076" y="280"/>
                  </a:lnTo>
                  <a:lnTo>
                    <a:pt x="5086" y="271"/>
                  </a:lnTo>
                  <a:lnTo>
                    <a:pt x="5096" y="261"/>
                  </a:lnTo>
                  <a:lnTo>
                    <a:pt x="5107" y="251"/>
                  </a:lnTo>
                  <a:lnTo>
                    <a:pt x="5118" y="243"/>
                  </a:lnTo>
                  <a:lnTo>
                    <a:pt x="5128" y="234"/>
                  </a:lnTo>
                  <a:lnTo>
                    <a:pt x="5116" y="239"/>
                  </a:lnTo>
                  <a:lnTo>
                    <a:pt x="5104" y="246"/>
                  </a:lnTo>
                  <a:lnTo>
                    <a:pt x="5092" y="253"/>
                  </a:lnTo>
                  <a:lnTo>
                    <a:pt x="5078" y="257"/>
                  </a:lnTo>
                  <a:lnTo>
                    <a:pt x="5066" y="264"/>
                  </a:lnTo>
                  <a:lnTo>
                    <a:pt x="5054" y="269"/>
                  </a:lnTo>
                  <a:lnTo>
                    <a:pt x="5042" y="275"/>
                  </a:lnTo>
                  <a:lnTo>
                    <a:pt x="5030" y="280"/>
                  </a:lnTo>
                  <a:lnTo>
                    <a:pt x="5040" y="253"/>
                  </a:lnTo>
                  <a:lnTo>
                    <a:pt x="5050" y="230"/>
                  </a:lnTo>
                  <a:lnTo>
                    <a:pt x="5056" y="204"/>
                  </a:lnTo>
                  <a:lnTo>
                    <a:pt x="5062" y="180"/>
                  </a:lnTo>
                  <a:lnTo>
                    <a:pt x="5053" y="187"/>
                  </a:lnTo>
                  <a:lnTo>
                    <a:pt x="5044" y="197"/>
                  </a:lnTo>
                  <a:lnTo>
                    <a:pt x="5034" y="205"/>
                  </a:lnTo>
                  <a:lnTo>
                    <a:pt x="5023" y="214"/>
                  </a:lnTo>
                  <a:lnTo>
                    <a:pt x="5014" y="222"/>
                  </a:lnTo>
                  <a:lnTo>
                    <a:pt x="5003" y="231"/>
                  </a:lnTo>
                  <a:lnTo>
                    <a:pt x="4991" y="239"/>
                  </a:lnTo>
                  <a:lnTo>
                    <a:pt x="4982" y="249"/>
                  </a:lnTo>
                  <a:lnTo>
                    <a:pt x="4974" y="260"/>
                  </a:lnTo>
                  <a:lnTo>
                    <a:pt x="4965" y="269"/>
                  </a:lnTo>
                  <a:lnTo>
                    <a:pt x="4957" y="280"/>
                  </a:lnTo>
                  <a:lnTo>
                    <a:pt x="4950" y="292"/>
                  </a:lnTo>
                  <a:lnTo>
                    <a:pt x="4942" y="303"/>
                  </a:lnTo>
                  <a:lnTo>
                    <a:pt x="4934" y="314"/>
                  </a:lnTo>
                  <a:lnTo>
                    <a:pt x="4926" y="326"/>
                  </a:lnTo>
                  <a:lnTo>
                    <a:pt x="4919" y="337"/>
                  </a:lnTo>
                  <a:lnTo>
                    <a:pt x="4911" y="342"/>
                  </a:lnTo>
                  <a:lnTo>
                    <a:pt x="4904" y="347"/>
                  </a:lnTo>
                  <a:lnTo>
                    <a:pt x="4896" y="353"/>
                  </a:lnTo>
                  <a:lnTo>
                    <a:pt x="4890" y="359"/>
                  </a:lnTo>
                  <a:lnTo>
                    <a:pt x="4881" y="364"/>
                  </a:lnTo>
                  <a:lnTo>
                    <a:pt x="4875" y="369"/>
                  </a:lnTo>
                  <a:lnTo>
                    <a:pt x="4869" y="374"/>
                  </a:lnTo>
                  <a:lnTo>
                    <a:pt x="4861" y="379"/>
                  </a:lnTo>
                  <a:lnTo>
                    <a:pt x="4856" y="378"/>
                  </a:lnTo>
                  <a:lnTo>
                    <a:pt x="4851" y="377"/>
                  </a:lnTo>
                  <a:lnTo>
                    <a:pt x="4846" y="374"/>
                  </a:lnTo>
                  <a:lnTo>
                    <a:pt x="4842" y="372"/>
                  </a:lnTo>
                  <a:lnTo>
                    <a:pt x="4837" y="371"/>
                  </a:lnTo>
                  <a:lnTo>
                    <a:pt x="4832" y="369"/>
                  </a:lnTo>
                  <a:lnTo>
                    <a:pt x="4826" y="367"/>
                  </a:lnTo>
                  <a:lnTo>
                    <a:pt x="4822" y="367"/>
                  </a:lnTo>
                  <a:lnTo>
                    <a:pt x="4798" y="385"/>
                  </a:lnTo>
                  <a:lnTo>
                    <a:pt x="4777" y="404"/>
                  </a:lnTo>
                  <a:lnTo>
                    <a:pt x="4754" y="424"/>
                  </a:lnTo>
                  <a:lnTo>
                    <a:pt x="4732" y="443"/>
                  </a:lnTo>
                  <a:lnTo>
                    <a:pt x="4709" y="462"/>
                  </a:lnTo>
                  <a:lnTo>
                    <a:pt x="4684" y="481"/>
                  </a:lnTo>
                  <a:lnTo>
                    <a:pt x="4662" y="501"/>
                  </a:lnTo>
                  <a:lnTo>
                    <a:pt x="4637" y="520"/>
                  </a:lnTo>
                  <a:lnTo>
                    <a:pt x="4626" y="526"/>
                  </a:lnTo>
                  <a:lnTo>
                    <a:pt x="4617" y="532"/>
                  </a:lnTo>
                  <a:lnTo>
                    <a:pt x="4606" y="536"/>
                  </a:lnTo>
                  <a:lnTo>
                    <a:pt x="4597" y="543"/>
                  </a:lnTo>
                  <a:lnTo>
                    <a:pt x="4586" y="547"/>
                  </a:lnTo>
                  <a:lnTo>
                    <a:pt x="4577" y="552"/>
                  </a:lnTo>
                  <a:lnTo>
                    <a:pt x="4567" y="559"/>
                  </a:lnTo>
                  <a:lnTo>
                    <a:pt x="4558" y="564"/>
                  </a:lnTo>
                  <a:lnTo>
                    <a:pt x="4552" y="562"/>
                  </a:lnTo>
                  <a:lnTo>
                    <a:pt x="4545" y="559"/>
                  </a:lnTo>
                  <a:lnTo>
                    <a:pt x="4539" y="557"/>
                  </a:lnTo>
                  <a:lnTo>
                    <a:pt x="4535" y="552"/>
                  </a:lnTo>
                  <a:lnTo>
                    <a:pt x="4527" y="550"/>
                  </a:lnTo>
                  <a:lnTo>
                    <a:pt x="4523" y="547"/>
                  </a:lnTo>
                  <a:lnTo>
                    <a:pt x="4517" y="545"/>
                  </a:lnTo>
                  <a:lnTo>
                    <a:pt x="4511" y="543"/>
                  </a:lnTo>
                  <a:lnTo>
                    <a:pt x="4485" y="562"/>
                  </a:lnTo>
                  <a:lnTo>
                    <a:pt x="4459" y="579"/>
                  </a:lnTo>
                  <a:lnTo>
                    <a:pt x="4432" y="598"/>
                  </a:lnTo>
                  <a:lnTo>
                    <a:pt x="4407" y="616"/>
                  </a:lnTo>
                  <a:lnTo>
                    <a:pt x="4382" y="634"/>
                  </a:lnTo>
                  <a:lnTo>
                    <a:pt x="4354" y="654"/>
                  </a:lnTo>
                  <a:lnTo>
                    <a:pt x="4329" y="672"/>
                  </a:lnTo>
                  <a:lnTo>
                    <a:pt x="4303" y="690"/>
                  </a:lnTo>
                  <a:lnTo>
                    <a:pt x="4276" y="708"/>
                  </a:lnTo>
                  <a:lnTo>
                    <a:pt x="4251" y="728"/>
                  </a:lnTo>
                  <a:lnTo>
                    <a:pt x="4225" y="745"/>
                  </a:lnTo>
                  <a:lnTo>
                    <a:pt x="4199" y="764"/>
                  </a:lnTo>
                  <a:lnTo>
                    <a:pt x="4173" y="782"/>
                  </a:lnTo>
                  <a:lnTo>
                    <a:pt x="4146" y="802"/>
                  </a:lnTo>
                  <a:lnTo>
                    <a:pt x="4121" y="821"/>
                  </a:lnTo>
                  <a:lnTo>
                    <a:pt x="4094" y="840"/>
                  </a:lnTo>
                  <a:lnTo>
                    <a:pt x="4088" y="831"/>
                  </a:lnTo>
                  <a:lnTo>
                    <a:pt x="4081" y="824"/>
                  </a:lnTo>
                  <a:lnTo>
                    <a:pt x="4075" y="813"/>
                  </a:lnTo>
                  <a:lnTo>
                    <a:pt x="4071" y="803"/>
                  </a:lnTo>
                  <a:lnTo>
                    <a:pt x="4081" y="795"/>
                  </a:lnTo>
                  <a:lnTo>
                    <a:pt x="4090" y="788"/>
                  </a:lnTo>
                  <a:lnTo>
                    <a:pt x="4100" y="778"/>
                  </a:lnTo>
                  <a:lnTo>
                    <a:pt x="4109" y="770"/>
                  </a:lnTo>
                  <a:lnTo>
                    <a:pt x="4120" y="760"/>
                  </a:lnTo>
                  <a:lnTo>
                    <a:pt x="4129" y="752"/>
                  </a:lnTo>
                  <a:lnTo>
                    <a:pt x="4140" y="742"/>
                  </a:lnTo>
                  <a:lnTo>
                    <a:pt x="4151" y="733"/>
                  </a:lnTo>
                  <a:lnTo>
                    <a:pt x="4158" y="731"/>
                  </a:lnTo>
                  <a:lnTo>
                    <a:pt x="4166" y="728"/>
                  </a:lnTo>
                  <a:lnTo>
                    <a:pt x="4173" y="728"/>
                  </a:lnTo>
                  <a:lnTo>
                    <a:pt x="4183" y="725"/>
                  </a:lnTo>
                  <a:lnTo>
                    <a:pt x="4190" y="722"/>
                  </a:lnTo>
                  <a:lnTo>
                    <a:pt x="4198" y="720"/>
                  </a:lnTo>
                  <a:lnTo>
                    <a:pt x="4207" y="716"/>
                  </a:lnTo>
                  <a:lnTo>
                    <a:pt x="4215" y="714"/>
                  </a:lnTo>
                  <a:lnTo>
                    <a:pt x="4219" y="707"/>
                  </a:lnTo>
                  <a:lnTo>
                    <a:pt x="4224" y="699"/>
                  </a:lnTo>
                  <a:lnTo>
                    <a:pt x="4230" y="693"/>
                  </a:lnTo>
                  <a:lnTo>
                    <a:pt x="4235" y="686"/>
                  </a:lnTo>
                  <a:lnTo>
                    <a:pt x="4239" y="678"/>
                  </a:lnTo>
                  <a:lnTo>
                    <a:pt x="4244" y="671"/>
                  </a:lnTo>
                  <a:lnTo>
                    <a:pt x="4251" y="662"/>
                  </a:lnTo>
                  <a:lnTo>
                    <a:pt x="4256" y="655"/>
                  </a:lnTo>
                  <a:lnTo>
                    <a:pt x="4267" y="650"/>
                  </a:lnTo>
                  <a:lnTo>
                    <a:pt x="4275" y="644"/>
                  </a:lnTo>
                  <a:lnTo>
                    <a:pt x="4286" y="639"/>
                  </a:lnTo>
                  <a:lnTo>
                    <a:pt x="4297" y="632"/>
                  </a:lnTo>
                  <a:lnTo>
                    <a:pt x="4305" y="627"/>
                  </a:lnTo>
                  <a:lnTo>
                    <a:pt x="4315" y="622"/>
                  </a:lnTo>
                  <a:lnTo>
                    <a:pt x="4326" y="615"/>
                  </a:lnTo>
                  <a:lnTo>
                    <a:pt x="4335" y="610"/>
                  </a:lnTo>
                  <a:lnTo>
                    <a:pt x="4343" y="596"/>
                  </a:lnTo>
                  <a:lnTo>
                    <a:pt x="4350" y="582"/>
                  </a:lnTo>
                  <a:lnTo>
                    <a:pt x="4357" y="568"/>
                  </a:lnTo>
                  <a:lnTo>
                    <a:pt x="4365" y="552"/>
                  </a:lnTo>
                  <a:lnTo>
                    <a:pt x="4371" y="545"/>
                  </a:lnTo>
                  <a:lnTo>
                    <a:pt x="4379" y="539"/>
                  </a:lnTo>
                  <a:lnTo>
                    <a:pt x="4386" y="532"/>
                  </a:lnTo>
                  <a:lnTo>
                    <a:pt x="4393" y="526"/>
                  </a:lnTo>
                  <a:lnTo>
                    <a:pt x="4400" y="519"/>
                  </a:lnTo>
                  <a:lnTo>
                    <a:pt x="4409" y="513"/>
                  </a:lnTo>
                  <a:lnTo>
                    <a:pt x="4417" y="507"/>
                  </a:lnTo>
                  <a:lnTo>
                    <a:pt x="4425" y="500"/>
                  </a:lnTo>
                  <a:lnTo>
                    <a:pt x="4418" y="498"/>
                  </a:lnTo>
                  <a:lnTo>
                    <a:pt x="4413" y="495"/>
                  </a:lnTo>
                  <a:lnTo>
                    <a:pt x="4407" y="493"/>
                  </a:lnTo>
                  <a:lnTo>
                    <a:pt x="4400" y="489"/>
                  </a:lnTo>
                  <a:lnTo>
                    <a:pt x="4395" y="486"/>
                  </a:lnTo>
                  <a:lnTo>
                    <a:pt x="4389" y="482"/>
                  </a:lnTo>
                  <a:lnTo>
                    <a:pt x="4383" y="479"/>
                  </a:lnTo>
                  <a:lnTo>
                    <a:pt x="4377" y="475"/>
                  </a:lnTo>
                  <a:lnTo>
                    <a:pt x="4389" y="466"/>
                  </a:lnTo>
                  <a:lnTo>
                    <a:pt x="4399" y="457"/>
                  </a:lnTo>
                  <a:lnTo>
                    <a:pt x="4411" y="448"/>
                  </a:lnTo>
                  <a:lnTo>
                    <a:pt x="4424" y="438"/>
                  </a:lnTo>
                  <a:lnTo>
                    <a:pt x="4435" y="430"/>
                  </a:lnTo>
                  <a:lnTo>
                    <a:pt x="4447" y="421"/>
                  </a:lnTo>
                  <a:lnTo>
                    <a:pt x="4459" y="413"/>
                  </a:lnTo>
                  <a:lnTo>
                    <a:pt x="4471" y="403"/>
                  </a:lnTo>
                  <a:lnTo>
                    <a:pt x="4476" y="397"/>
                  </a:lnTo>
                  <a:lnTo>
                    <a:pt x="4485" y="392"/>
                  </a:lnTo>
                  <a:lnTo>
                    <a:pt x="4493" y="385"/>
                  </a:lnTo>
                  <a:lnTo>
                    <a:pt x="4498" y="378"/>
                  </a:lnTo>
                  <a:lnTo>
                    <a:pt x="4508" y="367"/>
                  </a:lnTo>
                  <a:lnTo>
                    <a:pt x="4519" y="355"/>
                  </a:lnTo>
                  <a:lnTo>
                    <a:pt x="4526" y="344"/>
                  </a:lnTo>
                  <a:lnTo>
                    <a:pt x="4535" y="332"/>
                  </a:lnTo>
                  <a:lnTo>
                    <a:pt x="4544" y="320"/>
                  </a:lnTo>
                  <a:lnTo>
                    <a:pt x="4553" y="309"/>
                  </a:lnTo>
                  <a:lnTo>
                    <a:pt x="4562" y="297"/>
                  </a:lnTo>
                  <a:lnTo>
                    <a:pt x="4571" y="285"/>
                  </a:lnTo>
                  <a:lnTo>
                    <a:pt x="4549" y="296"/>
                  </a:lnTo>
                  <a:lnTo>
                    <a:pt x="4528" y="305"/>
                  </a:lnTo>
                  <a:lnTo>
                    <a:pt x="4507" y="315"/>
                  </a:lnTo>
                  <a:lnTo>
                    <a:pt x="4487" y="325"/>
                  </a:lnTo>
                  <a:lnTo>
                    <a:pt x="4464" y="335"/>
                  </a:lnTo>
                  <a:lnTo>
                    <a:pt x="4443" y="345"/>
                  </a:lnTo>
                  <a:lnTo>
                    <a:pt x="4421" y="357"/>
                  </a:lnTo>
                  <a:lnTo>
                    <a:pt x="4399" y="367"/>
                  </a:lnTo>
                  <a:lnTo>
                    <a:pt x="4395" y="364"/>
                  </a:lnTo>
                  <a:lnTo>
                    <a:pt x="4391" y="361"/>
                  </a:lnTo>
                  <a:lnTo>
                    <a:pt x="4385" y="360"/>
                  </a:lnTo>
                  <a:lnTo>
                    <a:pt x="4381" y="358"/>
                  </a:lnTo>
                  <a:lnTo>
                    <a:pt x="4375" y="357"/>
                  </a:lnTo>
                  <a:lnTo>
                    <a:pt x="4370" y="353"/>
                  </a:lnTo>
                  <a:lnTo>
                    <a:pt x="4366" y="353"/>
                  </a:lnTo>
                  <a:lnTo>
                    <a:pt x="4361" y="352"/>
                  </a:lnTo>
                  <a:lnTo>
                    <a:pt x="4367" y="346"/>
                  </a:lnTo>
                  <a:lnTo>
                    <a:pt x="4375" y="339"/>
                  </a:lnTo>
                  <a:lnTo>
                    <a:pt x="4381" y="333"/>
                  </a:lnTo>
                  <a:lnTo>
                    <a:pt x="4386" y="326"/>
                  </a:lnTo>
                  <a:lnTo>
                    <a:pt x="4393" y="319"/>
                  </a:lnTo>
                  <a:lnTo>
                    <a:pt x="4399" y="313"/>
                  </a:lnTo>
                  <a:lnTo>
                    <a:pt x="4407" y="306"/>
                  </a:lnTo>
                  <a:lnTo>
                    <a:pt x="4415" y="300"/>
                  </a:lnTo>
                  <a:lnTo>
                    <a:pt x="4434" y="285"/>
                  </a:lnTo>
                  <a:lnTo>
                    <a:pt x="4457" y="266"/>
                  </a:lnTo>
                  <a:lnTo>
                    <a:pt x="4482" y="246"/>
                  </a:lnTo>
                  <a:lnTo>
                    <a:pt x="4511" y="226"/>
                  </a:lnTo>
                  <a:lnTo>
                    <a:pt x="4539" y="205"/>
                  </a:lnTo>
                  <a:lnTo>
                    <a:pt x="4565" y="186"/>
                  </a:lnTo>
                  <a:lnTo>
                    <a:pt x="4588" y="170"/>
                  </a:lnTo>
                  <a:lnTo>
                    <a:pt x="4605" y="154"/>
                  </a:lnTo>
                  <a:lnTo>
                    <a:pt x="4609" y="130"/>
                  </a:lnTo>
                  <a:lnTo>
                    <a:pt x="4606" y="118"/>
                  </a:lnTo>
                  <a:lnTo>
                    <a:pt x="4599" y="118"/>
                  </a:lnTo>
                  <a:lnTo>
                    <a:pt x="4589" y="124"/>
                  </a:lnTo>
                  <a:lnTo>
                    <a:pt x="4576" y="133"/>
                  </a:lnTo>
                  <a:lnTo>
                    <a:pt x="4565" y="141"/>
                  </a:lnTo>
                  <a:lnTo>
                    <a:pt x="4556" y="147"/>
                  </a:lnTo>
                  <a:lnTo>
                    <a:pt x="4549" y="146"/>
                  </a:lnTo>
                  <a:lnTo>
                    <a:pt x="4539" y="153"/>
                  </a:lnTo>
                  <a:lnTo>
                    <a:pt x="4525" y="160"/>
                  </a:lnTo>
                  <a:lnTo>
                    <a:pt x="4509" y="168"/>
                  </a:lnTo>
                  <a:lnTo>
                    <a:pt x="4493" y="173"/>
                  </a:lnTo>
                  <a:lnTo>
                    <a:pt x="4476" y="182"/>
                  </a:lnTo>
                  <a:lnTo>
                    <a:pt x="4460" y="187"/>
                  </a:lnTo>
                  <a:lnTo>
                    <a:pt x="4445" y="197"/>
                  </a:lnTo>
                  <a:lnTo>
                    <a:pt x="4434" y="204"/>
                  </a:lnTo>
                  <a:lnTo>
                    <a:pt x="4430" y="214"/>
                  </a:lnTo>
                  <a:lnTo>
                    <a:pt x="4427" y="224"/>
                  </a:lnTo>
                  <a:lnTo>
                    <a:pt x="4424" y="235"/>
                  </a:lnTo>
                  <a:lnTo>
                    <a:pt x="4421" y="246"/>
                  </a:lnTo>
                  <a:lnTo>
                    <a:pt x="4415" y="251"/>
                  </a:lnTo>
                  <a:lnTo>
                    <a:pt x="4410" y="257"/>
                  </a:lnTo>
                  <a:lnTo>
                    <a:pt x="4403" y="264"/>
                  </a:lnTo>
                  <a:lnTo>
                    <a:pt x="4397" y="269"/>
                  </a:lnTo>
                  <a:lnTo>
                    <a:pt x="4389" y="276"/>
                  </a:lnTo>
                  <a:lnTo>
                    <a:pt x="4383" y="281"/>
                  </a:lnTo>
                  <a:lnTo>
                    <a:pt x="4375" y="287"/>
                  </a:lnTo>
                  <a:lnTo>
                    <a:pt x="4367" y="293"/>
                  </a:lnTo>
                  <a:lnTo>
                    <a:pt x="4361" y="285"/>
                  </a:lnTo>
                  <a:lnTo>
                    <a:pt x="4357" y="278"/>
                  </a:lnTo>
                  <a:lnTo>
                    <a:pt x="4350" y="271"/>
                  </a:lnTo>
                  <a:lnTo>
                    <a:pt x="4343" y="264"/>
                  </a:lnTo>
                  <a:lnTo>
                    <a:pt x="4337" y="256"/>
                  </a:lnTo>
                  <a:lnTo>
                    <a:pt x="4329" y="250"/>
                  </a:lnTo>
                  <a:lnTo>
                    <a:pt x="4322" y="244"/>
                  </a:lnTo>
                  <a:lnTo>
                    <a:pt x="4317" y="237"/>
                  </a:lnTo>
                  <a:lnTo>
                    <a:pt x="4326" y="223"/>
                  </a:lnTo>
                  <a:lnTo>
                    <a:pt x="4333" y="211"/>
                  </a:lnTo>
                  <a:lnTo>
                    <a:pt x="4341" y="197"/>
                  </a:lnTo>
                  <a:lnTo>
                    <a:pt x="4350" y="182"/>
                  </a:lnTo>
                  <a:lnTo>
                    <a:pt x="4361" y="175"/>
                  </a:lnTo>
                  <a:lnTo>
                    <a:pt x="4369" y="168"/>
                  </a:lnTo>
                  <a:lnTo>
                    <a:pt x="4378" y="160"/>
                  </a:lnTo>
                  <a:lnTo>
                    <a:pt x="4386" y="152"/>
                  </a:lnTo>
                  <a:lnTo>
                    <a:pt x="4396" y="144"/>
                  </a:lnTo>
                  <a:lnTo>
                    <a:pt x="4405" y="136"/>
                  </a:lnTo>
                  <a:lnTo>
                    <a:pt x="4413" y="129"/>
                  </a:lnTo>
                  <a:lnTo>
                    <a:pt x="4421" y="121"/>
                  </a:lnTo>
                  <a:lnTo>
                    <a:pt x="4428" y="112"/>
                  </a:lnTo>
                  <a:lnTo>
                    <a:pt x="4432" y="104"/>
                  </a:lnTo>
                  <a:lnTo>
                    <a:pt x="4439" y="95"/>
                  </a:lnTo>
                  <a:lnTo>
                    <a:pt x="4444" y="86"/>
                  </a:lnTo>
                  <a:lnTo>
                    <a:pt x="4450" y="76"/>
                  </a:lnTo>
                  <a:lnTo>
                    <a:pt x="4456" y="68"/>
                  </a:lnTo>
                  <a:lnTo>
                    <a:pt x="4462" y="57"/>
                  </a:lnTo>
                  <a:lnTo>
                    <a:pt x="4469" y="49"/>
                  </a:lnTo>
                  <a:lnTo>
                    <a:pt x="4459" y="50"/>
                  </a:lnTo>
                  <a:lnTo>
                    <a:pt x="4448" y="52"/>
                  </a:lnTo>
                  <a:lnTo>
                    <a:pt x="4439" y="54"/>
                  </a:lnTo>
                  <a:lnTo>
                    <a:pt x="4428" y="54"/>
                  </a:lnTo>
                  <a:lnTo>
                    <a:pt x="4417" y="57"/>
                  </a:lnTo>
                  <a:lnTo>
                    <a:pt x="4407" y="58"/>
                  </a:lnTo>
                  <a:lnTo>
                    <a:pt x="4396" y="62"/>
                  </a:lnTo>
                  <a:lnTo>
                    <a:pt x="4385" y="63"/>
                  </a:lnTo>
                  <a:lnTo>
                    <a:pt x="4389" y="46"/>
                  </a:lnTo>
                  <a:lnTo>
                    <a:pt x="4393" y="31"/>
                  </a:lnTo>
                  <a:lnTo>
                    <a:pt x="4395" y="16"/>
                  </a:lnTo>
                  <a:lnTo>
                    <a:pt x="4397" y="0"/>
                  </a:lnTo>
                  <a:lnTo>
                    <a:pt x="4386" y="6"/>
                  </a:lnTo>
                  <a:lnTo>
                    <a:pt x="4377" y="13"/>
                  </a:lnTo>
                  <a:lnTo>
                    <a:pt x="4366" y="19"/>
                  </a:lnTo>
                  <a:lnTo>
                    <a:pt x="4357" y="26"/>
                  </a:lnTo>
                  <a:lnTo>
                    <a:pt x="4347" y="34"/>
                  </a:lnTo>
                  <a:lnTo>
                    <a:pt x="4337" y="42"/>
                  </a:lnTo>
                  <a:lnTo>
                    <a:pt x="4329" y="50"/>
                  </a:lnTo>
                  <a:lnTo>
                    <a:pt x="4318" y="57"/>
                  </a:lnTo>
                  <a:lnTo>
                    <a:pt x="4313" y="66"/>
                  </a:lnTo>
                  <a:lnTo>
                    <a:pt x="4307" y="76"/>
                  </a:lnTo>
                  <a:lnTo>
                    <a:pt x="4301" y="86"/>
                  </a:lnTo>
                  <a:lnTo>
                    <a:pt x="4297" y="97"/>
                  </a:lnTo>
                  <a:lnTo>
                    <a:pt x="4290" y="107"/>
                  </a:lnTo>
                  <a:lnTo>
                    <a:pt x="4285" y="118"/>
                  </a:lnTo>
                  <a:lnTo>
                    <a:pt x="4279" y="129"/>
                  </a:lnTo>
                  <a:lnTo>
                    <a:pt x="4274" y="140"/>
                  </a:lnTo>
                  <a:lnTo>
                    <a:pt x="4265" y="140"/>
                  </a:lnTo>
                  <a:lnTo>
                    <a:pt x="4256" y="140"/>
                  </a:lnTo>
                  <a:lnTo>
                    <a:pt x="4247" y="140"/>
                  </a:lnTo>
                  <a:lnTo>
                    <a:pt x="4239" y="140"/>
                  </a:lnTo>
                  <a:lnTo>
                    <a:pt x="4230" y="140"/>
                  </a:lnTo>
                  <a:lnTo>
                    <a:pt x="4222" y="140"/>
                  </a:lnTo>
                  <a:lnTo>
                    <a:pt x="4212" y="140"/>
                  </a:lnTo>
                  <a:lnTo>
                    <a:pt x="4204" y="139"/>
                  </a:lnTo>
                  <a:lnTo>
                    <a:pt x="4189" y="150"/>
                  </a:lnTo>
                  <a:lnTo>
                    <a:pt x="4173" y="162"/>
                  </a:lnTo>
                  <a:lnTo>
                    <a:pt x="4158" y="173"/>
                  </a:lnTo>
                  <a:lnTo>
                    <a:pt x="4143" y="184"/>
                  </a:lnTo>
                  <a:lnTo>
                    <a:pt x="4127" y="196"/>
                  </a:lnTo>
                  <a:lnTo>
                    <a:pt x="4111" y="207"/>
                  </a:lnTo>
                  <a:lnTo>
                    <a:pt x="4097" y="218"/>
                  </a:lnTo>
                  <a:lnTo>
                    <a:pt x="4079" y="230"/>
                  </a:lnTo>
                  <a:lnTo>
                    <a:pt x="4030" y="264"/>
                  </a:lnTo>
                  <a:lnTo>
                    <a:pt x="3980" y="295"/>
                  </a:lnTo>
                  <a:lnTo>
                    <a:pt x="3931" y="323"/>
                  </a:lnTo>
                  <a:lnTo>
                    <a:pt x="3881" y="349"/>
                  </a:lnTo>
                  <a:lnTo>
                    <a:pt x="3830" y="376"/>
                  </a:lnTo>
                  <a:lnTo>
                    <a:pt x="3781" y="401"/>
                  </a:lnTo>
                  <a:lnTo>
                    <a:pt x="3731" y="427"/>
                  </a:lnTo>
                  <a:lnTo>
                    <a:pt x="3682" y="451"/>
                  </a:lnTo>
                  <a:lnTo>
                    <a:pt x="3633" y="480"/>
                  </a:lnTo>
                  <a:lnTo>
                    <a:pt x="3584" y="511"/>
                  </a:lnTo>
                  <a:lnTo>
                    <a:pt x="3535" y="544"/>
                  </a:lnTo>
                  <a:lnTo>
                    <a:pt x="3486" y="579"/>
                  </a:lnTo>
                  <a:lnTo>
                    <a:pt x="3438" y="622"/>
                  </a:lnTo>
                  <a:lnTo>
                    <a:pt x="3390" y="667"/>
                  </a:lnTo>
                  <a:lnTo>
                    <a:pt x="3341" y="719"/>
                  </a:lnTo>
                  <a:lnTo>
                    <a:pt x="3292" y="776"/>
                  </a:lnTo>
                  <a:lnTo>
                    <a:pt x="3246" y="806"/>
                  </a:lnTo>
                  <a:lnTo>
                    <a:pt x="3211" y="829"/>
                  </a:lnTo>
                  <a:lnTo>
                    <a:pt x="3184" y="846"/>
                  </a:lnTo>
                  <a:lnTo>
                    <a:pt x="3167" y="856"/>
                  </a:lnTo>
                  <a:lnTo>
                    <a:pt x="3158" y="859"/>
                  </a:lnTo>
                  <a:lnTo>
                    <a:pt x="3156" y="858"/>
                  </a:lnTo>
                  <a:lnTo>
                    <a:pt x="3158" y="853"/>
                  </a:lnTo>
                  <a:lnTo>
                    <a:pt x="3166" y="843"/>
                  </a:lnTo>
                  <a:lnTo>
                    <a:pt x="3175" y="834"/>
                  </a:lnTo>
                  <a:lnTo>
                    <a:pt x="3187" y="821"/>
                  </a:lnTo>
                  <a:lnTo>
                    <a:pt x="3202" y="808"/>
                  </a:lnTo>
                  <a:lnTo>
                    <a:pt x="3216" y="795"/>
                  </a:lnTo>
                  <a:lnTo>
                    <a:pt x="3228" y="783"/>
                  </a:lnTo>
                  <a:lnTo>
                    <a:pt x="3238" y="772"/>
                  </a:lnTo>
                  <a:lnTo>
                    <a:pt x="3246" y="764"/>
                  </a:lnTo>
                  <a:lnTo>
                    <a:pt x="3248" y="760"/>
                  </a:lnTo>
                  <a:lnTo>
                    <a:pt x="3271" y="748"/>
                  </a:lnTo>
                  <a:lnTo>
                    <a:pt x="3291" y="738"/>
                  </a:lnTo>
                  <a:lnTo>
                    <a:pt x="3303" y="728"/>
                  </a:lnTo>
                  <a:lnTo>
                    <a:pt x="3312" y="722"/>
                  </a:lnTo>
                  <a:lnTo>
                    <a:pt x="3317" y="719"/>
                  </a:lnTo>
                  <a:lnTo>
                    <a:pt x="3320" y="714"/>
                  </a:lnTo>
                  <a:lnTo>
                    <a:pt x="3317" y="712"/>
                  </a:lnTo>
                  <a:lnTo>
                    <a:pt x="3314" y="711"/>
                  </a:lnTo>
                  <a:lnTo>
                    <a:pt x="3310" y="711"/>
                  </a:lnTo>
                  <a:lnTo>
                    <a:pt x="3306" y="711"/>
                  </a:lnTo>
                  <a:lnTo>
                    <a:pt x="3300" y="710"/>
                  </a:lnTo>
                  <a:lnTo>
                    <a:pt x="3296" y="708"/>
                  </a:lnTo>
                  <a:lnTo>
                    <a:pt x="3294" y="706"/>
                  </a:lnTo>
                  <a:lnTo>
                    <a:pt x="3294" y="703"/>
                  </a:lnTo>
                  <a:lnTo>
                    <a:pt x="3296" y="696"/>
                  </a:lnTo>
                  <a:lnTo>
                    <a:pt x="3301" y="690"/>
                  </a:lnTo>
                  <a:lnTo>
                    <a:pt x="3310" y="680"/>
                  </a:lnTo>
                  <a:lnTo>
                    <a:pt x="3323" y="667"/>
                  </a:lnTo>
                  <a:lnTo>
                    <a:pt x="3341" y="654"/>
                  </a:lnTo>
                  <a:lnTo>
                    <a:pt x="3364" y="635"/>
                  </a:lnTo>
                  <a:lnTo>
                    <a:pt x="3393" y="615"/>
                  </a:lnTo>
                  <a:lnTo>
                    <a:pt x="3429" y="591"/>
                  </a:lnTo>
                  <a:lnTo>
                    <a:pt x="3471" y="562"/>
                  </a:lnTo>
                  <a:lnTo>
                    <a:pt x="3521" y="530"/>
                  </a:lnTo>
                  <a:lnTo>
                    <a:pt x="3580" y="491"/>
                  </a:lnTo>
                  <a:lnTo>
                    <a:pt x="3646" y="449"/>
                  </a:lnTo>
                  <a:lnTo>
                    <a:pt x="3723" y="403"/>
                  </a:lnTo>
                  <a:lnTo>
                    <a:pt x="3809" y="349"/>
                  </a:lnTo>
                  <a:lnTo>
                    <a:pt x="3905" y="293"/>
                  </a:lnTo>
                  <a:lnTo>
                    <a:pt x="4015" y="228"/>
                  </a:lnTo>
                  <a:lnTo>
                    <a:pt x="4134" y="157"/>
                  </a:lnTo>
                  <a:lnTo>
                    <a:pt x="4161" y="139"/>
                  </a:lnTo>
                  <a:lnTo>
                    <a:pt x="4185" y="121"/>
                  </a:lnTo>
                  <a:lnTo>
                    <a:pt x="4203" y="104"/>
                  </a:lnTo>
                  <a:lnTo>
                    <a:pt x="4217" y="88"/>
                  </a:lnTo>
                  <a:lnTo>
                    <a:pt x="4225" y="74"/>
                  </a:lnTo>
                  <a:lnTo>
                    <a:pt x="4230" y="64"/>
                  </a:lnTo>
                  <a:lnTo>
                    <a:pt x="4230" y="56"/>
                  </a:lnTo>
                  <a:lnTo>
                    <a:pt x="4225" y="54"/>
                  </a:lnTo>
                  <a:lnTo>
                    <a:pt x="4199" y="58"/>
                  </a:lnTo>
                  <a:lnTo>
                    <a:pt x="4171" y="72"/>
                  </a:lnTo>
                  <a:lnTo>
                    <a:pt x="4143" y="92"/>
                  </a:lnTo>
                  <a:lnTo>
                    <a:pt x="4114" y="112"/>
                  </a:lnTo>
                  <a:lnTo>
                    <a:pt x="4090" y="132"/>
                  </a:lnTo>
                  <a:lnTo>
                    <a:pt x="4067" y="146"/>
                  </a:lnTo>
                  <a:lnTo>
                    <a:pt x="4050" y="150"/>
                  </a:lnTo>
                  <a:lnTo>
                    <a:pt x="4037" y="139"/>
                  </a:lnTo>
                  <a:lnTo>
                    <a:pt x="4024" y="162"/>
                  </a:lnTo>
                  <a:lnTo>
                    <a:pt x="4021" y="170"/>
                  </a:lnTo>
                  <a:lnTo>
                    <a:pt x="4024" y="168"/>
                  </a:lnTo>
                  <a:lnTo>
                    <a:pt x="4027" y="158"/>
                  </a:lnTo>
                  <a:lnTo>
                    <a:pt x="4025" y="150"/>
                  </a:lnTo>
                  <a:lnTo>
                    <a:pt x="4011" y="150"/>
                  </a:lnTo>
                  <a:lnTo>
                    <a:pt x="3978" y="160"/>
                  </a:lnTo>
                  <a:lnTo>
                    <a:pt x="3921" y="186"/>
                  </a:lnTo>
                  <a:lnTo>
                    <a:pt x="3903" y="197"/>
                  </a:lnTo>
                  <a:lnTo>
                    <a:pt x="3883" y="207"/>
                  </a:lnTo>
                  <a:lnTo>
                    <a:pt x="3861" y="219"/>
                  </a:lnTo>
                  <a:lnTo>
                    <a:pt x="3837" y="234"/>
                  </a:lnTo>
                  <a:lnTo>
                    <a:pt x="3813" y="249"/>
                  </a:lnTo>
                  <a:lnTo>
                    <a:pt x="3787" y="264"/>
                  </a:lnTo>
                  <a:lnTo>
                    <a:pt x="3759" y="281"/>
                  </a:lnTo>
                  <a:lnTo>
                    <a:pt x="3731" y="299"/>
                  </a:lnTo>
                  <a:lnTo>
                    <a:pt x="3701" y="317"/>
                  </a:lnTo>
                  <a:lnTo>
                    <a:pt x="3672" y="335"/>
                  </a:lnTo>
                  <a:lnTo>
                    <a:pt x="3642" y="355"/>
                  </a:lnTo>
                  <a:lnTo>
                    <a:pt x="3610" y="376"/>
                  </a:lnTo>
                  <a:lnTo>
                    <a:pt x="3579" y="395"/>
                  </a:lnTo>
                  <a:lnTo>
                    <a:pt x="3547" y="416"/>
                  </a:lnTo>
                  <a:lnTo>
                    <a:pt x="3514" y="437"/>
                  </a:lnTo>
                  <a:lnTo>
                    <a:pt x="3482" y="459"/>
                  </a:lnTo>
                  <a:lnTo>
                    <a:pt x="3450" y="480"/>
                  </a:lnTo>
                  <a:lnTo>
                    <a:pt x="3415" y="501"/>
                  </a:lnTo>
                  <a:lnTo>
                    <a:pt x="3384" y="523"/>
                  </a:lnTo>
                  <a:lnTo>
                    <a:pt x="3352" y="544"/>
                  </a:lnTo>
                  <a:lnTo>
                    <a:pt x="3322" y="564"/>
                  </a:lnTo>
                  <a:lnTo>
                    <a:pt x="3291" y="586"/>
                  </a:lnTo>
                  <a:lnTo>
                    <a:pt x="3262" y="605"/>
                  </a:lnTo>
                  <a:lnTo>
                    <a:pt x="3232" y="626"/>
                  </a:lnTo>
                  <a:lnTo>
                    <a:pt x="3204" y="644"/>
                  </a:lnTo>
                  <a:lnTo>
                    <a:pt x="3178" y="662"/>
                  </a:lnTo>
                  <a:lnTo>
                    <a:pt x="3152" y="680"/>
                  </a:lnTo>
                  <a:lnTo>
                    <a:pt x="3127" y="696"/>
                  </a:lnTo>
                  <a:lnTo>
                    <a:pt x="3103" y="714"/>
                  </a:lnTo>
                  <a:lnTo>
                    <a:pt x="3083" y="728"/>
                  </a:lnTo>
                  <a:lnTo>
                    <a:pt x="3062" y="742"/>
                  </a:lnTo>
                  <a:lnTo>
                    <a:pt x="3044" y="754"/>
                  </a:lnTo>
                  <a:lnTo>
                    <a:pt x="2993" y="790"/>
                  </a:lnTo>
                  <a:lnTo>
                    <a:pt x="2941" y="826"/>
                  </a:lnTo>
                  <a:lnTo>
                    <a:pt x="2890" y="860"/>
                  </a:lnTo>
                  <a:lnTo>
                    <a:pt x="2840" y="893"/>
                  </a:lnTo>
                  <a:lnTo>
                    <a:pt x="2790" y="927"/>
                  </a:lnTo>
                  <a:lnTo>
                    <a:pt x="2741" y="959"/>
                  </a:lnTo>
                  <a:lnTo>
                    <a:pt x="2692" y="991"/>
                  </a:lnTo>
                  <a:lnTo>
                    <a:pt x="2645" y="1023"/>
                  </a:lnTo>
                  <a:lnTo>
                    <a:pt x="2598" y="1055"/>
                  </a:lnTo>
                  <a:lnTo>
                    <a:pt x="2552" y="1087"/>
                  </a:lnTo>
                  <a:lnTo>
                    <a:pt x="2505" y="1118"/>
                  </a:lnTo>
                  <a:lnTo>
                    <a:pt x="2461" y="1149"/>
                  </a:lnTo>
                  <a:lnTo>
                    <a:pt x="2416" y="1178"/>
                  </a:lnTo>
                  <a:lnTo>
                    <a:pt x="2371" y="1210"/>
                  </a:lnTo>
                  <a:lnTo>
                    <a:pt x="2328" y="1242"/>
                  </a:lnTo>
                  <a:lnTo>
                    <a:pt x="2286" y="1272"/>
                  </a:lnTo>
                  <a:lnTo>
                    <a:pt x="2261" y="1295"/>
                  </a:lnTo>
                  <a:lnTo>
                    <a:pt x="2239" y="1317"/>
                  </a:lnTo>
                  <a:lnTo>
                    <a:pt x="2216" y="1340"/>
                  </a:lnTo>
                  <a:lnTo>
                    <a:pt x="2195" y="1364"/>
                  </a:lnTo>
                  <a:lnTo>
                    <a:pt x="2175" y="1388"/>
                  </a:lnTo>
                  <a:lnTo>
                    <a:pt x="2154" y="1412"/>
                  </a:lnTo>
                  <a:lnTo>
                    <a:pt x="2136" y="1436"/>
                  </a:lnTo>
                  <a:lnTo>
                    <a:pt x="2117" y="1460"/>
                  </a:lnTo>
                  <a:lnTo>
                    <a:pt x="2097" y="1484"/>
                  </a:lnTo>
                  <a:lnTo>
                    <a:pt x="2080" y="1509"/>
                  </a:lnTo>
                  <a:lnTo>
                    <a:pt x="2060" y="1533"/>
                  </a:lnTo>
                  <a:lnTo>
                    <a:pt x="2041" y="1555"/>
                  </a:lnTo>
                  <a:lnTo>
                    <a:pt x="2022" y="1580"/>
                  </a:lnTo>
                  <a:lnTo>
                    <a:pt x="2003" y="1601"/>
                  </a:lnTo>
                  <a:lnTo>
                    <a:pt x="1983" y="1624"/>
                  </a:lnTo>
                  <a:lnTo>
                    <a:pt x="1962" y="1645"/>
                  </a:lnTo>
                  <a:lnTo>
                    <a:pt x="1939" y="1667"/>
                  </a:lnTo>
                  <a:lnTo>
                    <a:pt x="1914" y="1695"/>
                  </a:lnTo>
                  <a:lnTo>
                    <a:pt x="1889" y="1727"/>
                  </a:lnTo>
                  <a:lnTo>
                    <a:pt x="1863" y="1763"/>
                  </a:lnTo>
                  <a:lnTo>
                    <a:pt x="1837" y="1797"/>
                  </a:lnTo>
                  <a:lnTo>
                    <a:pt x="1813" y="1829"/>
                  </a:lnTo>
                  <a:lnTo>
                    <a:pt x="1790" y="1857"/>
                  </a:lnTo>
                  <a:lnTo>
                    <a:pt x="1770" y="1877"/>
                  </a:lnTo>
                  <a:lnTo>
                    <a:pt x="1741" y="1898"/>
                  </a:lnTo>
                  <a:lnTo>
                    <a:pt x="1722" y="1913"/>
                  </a:lnTo>
                  <a:lnTo>
                    <a:pt x="1708" y="1923"/>
                  </a:lnTo>
                  <a:lnTo>
                    <a:pt x="1699" y="1930"/>
                  </a:lnTo>
                  <a:lnTo>
                    <a:pt x="1688" y="1937"/>
                  </a:lnTo>
                  <a:lnTo>
                    <a:pt x="1676" y="1947"/>
                  </a:lnTo>
                  <a:lnTo>
                    <a:pt x="1661" y="1961"/>
                  </a:lnTo>
                  <a:lnTo>
                    <a:pt x="1639" y="1983"/>
                  </a:lnTo>
                  <a:lnTo>
                    <a:pt x="1617" y="2019"/>
                  </a:lnTo>
                  <a:lnTo>
                    <a:pt x="1597" y="2054"/>
                  </a:lnTo>
                  <a:lnTo>
                    <a:pt x="1579" y="2092"/>
                  </a:lnTo>
                  <a:lnTo>
                    <a:pt x="1563" y="2133"/>
                  </a:lnTo>
                  <a:lnTo>
                    <a:pt x="1546" y="2170"/>
                  </a:lnTo>
                  <a:lnTo>
                    <a:pt x="1529" y="2208"/>
                  </a:lnTo>
                  <a:lnTo>
                    <a:pt x="1514" y="2245"/>
                  </a:lnTo>
                  <a:lnTo>
                    <a:pt x="1497" y="2279"/>
                  </a:lnTo>
                  <a:lnTo>
                    <a:pt x="1481" y="2250"/>
                  </a:lnTo>
                  <a:lnTo>
                    <a:pt x="1462" y="2220"/>
                  </a:lnTo>
                  <a:lnTo>
                    <a:pt x="1443" y="2189"/>
                  </a:lnTo>
                  <a:lnTo>
                    <a:pt x="1421" y="2158"/>
                  </a:lnTo>
                  <a:lnTo>
                    <a:pt x="1398" y="2129"/>
                  </a:lnTo>
                  <a:lnTo>
                    <a:pt x="1375" y="2098"/>
                  </a:lnTo>
                  <a:lnTo>
                    <a:pt x="1352" y="2069"/>
                  </a:lnTo>
                  <a:lnTo>
                    <a:pt x="1328" y="2039"/>
                  </a:lnTo>
                  <a:lnTo>
                    <a:pt x="1305" y="2008"/>
                  </a:lnTo>
                  <a:lnTo>
                    <a:pt x="1283" y="1977"/>
                  </a:lnTo>
                  <a:lnTo>
                    <a:pt x="1262" y="1948"/>
                  </a:lnTo>
                  <a:lnTo>
                    <a:pt x="1243" y="1917"/>
                  </a:lnTo>
                  <a:lnTo>
                    <a:pt x="1225" y="1888"/>
                  </a:lnTo>
                  <a:lnTo>
                    <a:pt x="1209" y="1858"/>
                  </a:lnTo>
                  <a:lnTo>
                    <a:pt x="1195" y="1827"/>
                  </a:lnTo>
                  <a:lnTo>
                    <a:pt x="1185" y="1798"/>
                  </a:lnTo>
                  <a:lnTo>
                    <a:pt x="1169" y="1757"/>
                  </a:lnTo>
                  <a:lnTo>
                    <a:pt x="1152" y="1713"/>
                  </a:lnTo>
                  <a:lnTo>
                    <a:pt x="1133" y="1667"/>
                  </a:lnTo>
                  <a:lnTo>
                    <a:pt x="1114" y="1621"/>
                  </a:lnTo>
                  <a:lnTo>
                    <a:pt x="1095" y="1575"/>
                  </a:lnTo>
                  <a:lnTo>
                    <a:pt x="1077" y="1529"/>
                  </a:lnTo>
                  <a:lnTo>
                    <a:pt x="1060" y="1484"/>
                  </a:lnTo>
                  <a:lnTo>
                    <a:pt x="1046" y="1441"/>
                  </a:lnTo>
                  <a:lnTo>
                    <a:pt x="1021" y="1451"/>
                  </a:lnTo>
                  <a:lnTo>
                    <a:pt x="999" y="1462"/>
                  </a:lnTo>
                  <a:lnTo>
                    <a:pt x="975" y="1470"/>
                  </a:lnTo>
                  <a:lnTo>
                    <a:pt x="953" y="1480"/>
                  </a:lnTo>
                  <a:lnTo>
                    <a:pt x="929" y="1488"/>
                  </a:lnTo>
                  <a:lnTo>
                    <a:pt x="907" y="1496"/>
                  </a:lnTo>
                  <a:lnTo>
                    <a:pt x="884" y="1504"/>
                  </a:lnTo>
                  <a:lnTo>
                    <a:pt x="860" y="1514"/>
                  </a:lnTo>
                  <a:lnTo>
                    <a:pt x="843" y="1522"/>
                  </a:lnTo>
                  <a:lnTo>
                    <a:pt x="824" y="1530"/>
                  </a:lnTo>
                  <a:lnTo>
                    <a:pt x="806" y="1539"/>
                  </a:lnTo>
                  <a:lnTo>
                    <a:pt x="787" y="1548"/>
                  </a:lnTo>
                  <a:lnTo>
                    <a:pt x="769" y="1555"/>
                  </a:lnTo>
                  <a:lnTo>
                    <a:pt x="752" y="1565"/>
                  </a:lnTo>
                  <a:lnTo>
                    <a:pt x="734" y="1572"/>
                  </a:lnTo>
                  <a:lnTo>
                    <a:pt x="716" y="1581"/>
                  </a:lnTo>
                  <a:lnTo>
                    <a:pt x="698" y="1589"/>
                  </a:lnTo>
                  <a:lnTo>
                    <a:pt x="680" y="1598"/>
                  </a:lnTo>
                  <a:lnTo>
                    <a:pt x="663" y="1605"/>
                  </a:lnTo>
                  <a:lnTo>
                    <a:pt x="646" y="1615"/>
                  </a:lnTo>
                  <a:lnTo>
                    <a:pt x="627" y="1621"/>
                  </a:lnTo>
                  <a:lnTo>
                    <a:pt x="611" y="1631"/>
                  </a:lnTo>
                  <a:lnTo>
                    <a:pt x="593" y="1638"/>
                  </a:lnTo>
                  <a:lnTo>
                    <a:pt x="576" y="1647"/>
                  </a:lnTo>
                  <a:lnTo>
                    <a:pt x="573" y="1647"/>
                  </a:lnTo>
                  <a:lnTo>
                    <a:pt x="564" y="1647"/>
                  </a:lnTo>
                  <a:lnTo>
                    <a:pt x="550" y="1649"/>
                  </a:lnTo>
                  <a:lnTo>
                    <a:pt x="532" y="1653"/>
                  </a:lnTo>
                  <a:lnTo>
                    <a:pt x="512" y="1658"/>
                  </a:lnTo>
                  <a:lnTo>
                    <a:pt x="489" y="1664"/>
                  </a:lnTo>
                  <a:lnTo>
                    <a:pt x="464" y="1671"/>
                  </a:lnTo>
                  <a:lnTo>
                    <a:pt x="439" y="1679"/>
                  </a:lnTo>
                  <a:lnTo>
                    <a:pt x="413" y="1685"/>
                  </a:lnTo>
                  <a:lnTo>
                    <a:pt x="388" y="1693"/>
                  </a:lnTo>
                  <a:lnTo>
                    <a:pt x="366" y="1700"/>
                  </a:lnTo>
                  <a:lnTo>
                    <a:pt x="347" y="1704"/>
                  </a:lnTo>
                  <a:lnTo>
                    <a:pt x="329" y="1709"/>
                  </a:lnTo>
                  <a:lnTo>
                    <a:pt x="317" y="1713"/>
                  </a:lnTo>
                  <a:lnTo>
                    <a:pt x="309" y="1713"/>
                  </a:lnTo>
                  <a:lnTo>
                    <a:pt x="306" y="1711"/>
                  </a:lnTo>
                  <a:lnTo>
                    <a:pt x="286" y="1723"/>
                  </a:lnTo>
                  <a:lnTo>
                    <a:pt x="267" y="1733"/>
                  </a:lnTo>
                  <a:lnTo>
                    <a:pt x="247" y="1745"/>
                  </a:lnTo>
                  <a:lnTo>
                    <a:pt x="228" y="1757"/>
                  </a:lnTo>
                  <a:lnTo>
                    <a:pt x="207" y="1767"/>
                  </a:lnTo>
                  <a:lnTo>
                    <a:pt x="188" y="1778"/>
                  </a:lnTo>
                  <a:lnTo>
                    <a:pt x="168" y="1789"/>
                  </a:lnTo>
                  <a:lnTo>
                    <a:pt x="148" y="1800"/>
                  </a:lnTo>
                  <a:lnTo>
                    <a:pt x="129" y="1812"/>
                  </a:lnTo>
                  <a:lnTo>
                    <a:pt x="110" y="1824"/>
                  </a:lnTo>
                  <a:lnTo>
                    <a:pt x="91" y="1834"/>
                  </a:lnTo>
                  <a:lnTo>
                    <a:pt x="73" y="1846"/>
                  </a:lnTo>
                  <a:lnTo>
                    <a:pt x="54" y="1857"/>
                  </a:lnTo>
                  <a:lnTo>
                    <a:pt x="36" y="1868"/>
                  </a:lnTo>
                  <a:lnTo>
                    <a:pt x="18" y="1879"/>
                  </a:lnTo>
                  <a:lnTo>
                    <a:pt x="0" y="189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30" name="Freeform 83">
              <a:extLst>
                <a:ext uri="{FF2B5EF4-FFF2-40B4-BE49-F238E27FC236}">
                  <a16:creationId xmlns:a16="http://schemas.microsoft.com/office/drawing/2014/main" id="{A47F7083-7FEE-4746-8CD5-4081EF3A4E63}"/>
                </a:ext>
              </a:extLst>
            </p:cNvPr>
            <p:cNvSpPr>
              <a:spLocks/>
            </p:cNvSpPr>
            <p:nvPr/>
          </p:nvSpPr>
          <p:spPr bwMode="auto">
            <a:xfrm>
              <a:off x="7842876" y="3624118"/>
              <a:ext cx="22298" cy="22225"/>
            </a:xfrm>
            <a:custGeom>
              <a:avLst/>
              <a:gdLst/>
              <a:ahLst/>
              <a:cxnLst>
                <a:cxn ang="0">
                  <a:pos x="247" y="0"/>
                </a:cxn>
                <a:cxn ang="0">
                  <a:pos x="217" y="20"/>
                </a:cxn>
                <a:cxn ang="0">
                  <a:pos x="194" y="38"/>
                </a:cxn>
                <a:cxn ang="0">
                  <a:pos x="173" y="54"/>
                </a:cxn>
                <a:cxn ang="0">
                  <a:pos x="155" y="69"/>
                </a:cxn>
                <a:cxn ang="0">
                  <a:pos x="137" y="86"/>
                </a:cxn>
                <a:cxn ang="0">
                  <a:pos x="117" y="102"/>
                </a:cxn>
                <a:cxn ang="0">
                  <a:pos x="93" y="120"/>
                </a:cxn>
                <a:cxn ang="0">
                  <a:pos x="63" y="138"/>
                </a:cxn>
                <a:cxn ang="0">
                  <a:pos x="61" y="144"/>
                </a:cxn>
                <a:cxn ang="0">
                  <a:pos x="53" y="148"/>
                </a:cxn>
                <a:cxn ang="0">
                  <a:pos x="40" y="152"/>
                </a:cxn>
                <a:cxn ang="0">
                  <a:pos x="26" y="155"/>
                </a:cxn>
                <a:cxn ang="0">
                  <a:pos x="11" y="162"/>
                </a:cxn>
                <a:cxn ang="0">
                  <a:pos x="4" y="171"/>
                </a:cxn>
                <a:cxn ang="0">
                  <a:pos x="0" y="184"/>
                </a:cxn>
                <a:cxn ang="0">
                  <a:pos x="7" y="202"/>
                </a:cxn>
                <a:cxn ang="0">
                  <a:pos x="22" y="191"/>
                </a:cxn>
                <a:cxn ang="0">
                  <a:pos x="37" y="182"/>
                </a:cxn>
                <a:cxn ang="0">
                  <a:pos x="52" y="171"/>
                </a:cxn>
                <a:cxn ang="0">
                  <a:pos x="66" y="159"/>
                </a:cxn>
                <a:cxn ang="0">
                  <a:pos x="82" y="150"/>
                </a:cxn>
                <a:cxn ang="0">
                  <a:pos x="97" y="139"/>
                </a:cxn>
                <a:cxn ang="0">
                  <a:pos x="110" y="129"/>
                </a:cxn>
                <a:cxn ang="0">
                  <a:pos x="125" y="119"/>
                </a:cxn>
                <a:cxn ang="0">
                  <a:pos x="141" y="109"/>
                </a:cxn>
                <a:cxn ang="0">
                  <a:pos x="155" y="99"/>
                </a:cxn>
                <a:cxn ang="0">
                  <a:pos x="171" y="88"/>
                </a:cxn>
                <a:cxn ang="0">
                  <a:pos x="186" y="77"/>
                </a:cxn>
                <a:cxn ang="0">
                  <a:pos x="201" y="68"/>
                </a:cxn>
                <a:cxn ang="0">
                  <a:pos x="217" y="57"/>
                </a:cxn>
                <a:cxn ang="0">
                  <a:pos x="232" y="45"/>
                </a:cxn>
                <a:cxn ang="0">
                  <a:pos x="247" y="36"/>
                </a:cxn>
                <a:cxn ang="0">
                  <a:pos x="247" y="27"/>
                </a:cxn>
                <a:cxn ang="0">
                  <a:pos x="247" y="18"/>
                </a:cxn>
                <a:cxn ang="0">
                  <a:pos x="247" y="9"/>
                </a:cxn>
                <a:cxn ang="0">
                  <a:pos x="247" y="0"/>
                </a:cxn>
              </a:cxnLst>
              <a:rect l="0" t="0" r="r" b="b"/>
              <a:pathLst>
                <a:path w="247" h="202">
                  <a:moveTo>
                    <a:pt x="247" y="0"/>
                  </a:moveTo>
                  <a:lnTo>
                    <a:pt x="217" y="20"/>
                  </a:lnTo>
                  <a:lnTo>
                    <a:pt x="194" y="38"/>
                  </a:lnTo>
                  <a:lnTo>
                    <a:pt x="173" y="54"/>
                  </a:lnTo>
                  <a:lnTo>
                    <a:pt x="155" y="69"/>
                  </a:lnTo>
                  <a:lnTo>
                    <a:pt x="137" y="86"/>
                  </a:lnTo>
                  <a:lnTo>
                    <a:pt x="117" y="102"/>
                  </a:lnTo>
                  <a:lnTo>
                    <a:pt x="93" y="120"/>
                  </a:lnTo>
                  <a:lnTo>
                    <a:pt x="63" y="138"/>
                  </a:lnTo>
                  <a:lnTo>
                    <a:pt x="61" y="144"/>
                  </a:lnTo>
                  <a:lnTo>
                    <a:pt x="53" y="148"/>
                  </a:lnTo>
                  <a:lnTo>
                    <a:pt x="40" y="152"/>
                  </a:lnTo>
                  <a:lnTo>
                    <a:pt x="26" y="155"/>
                  </a:lnTo>
                  <a:lnTo>
                    <a:pt x="11" y="162"/>
                  </a:lnTo>
                  <a:lnTo>
                    <a:pt x="4" y="171"/>
                  </a:lnTo>
                  <a:lnTo>
                    <a:pt x="0" y="184"/>
                  </a:lnTo>
                  <a:lnTo>
                    <a:pt x="7" y="202"/>
                  </a:lnTo>
                  <a:lnTo>
                    <a:pt x="22" y="191"/>
                  </a:lnTo>
                  <a:lnTo>
                    <a:pt x="37" y="182"/>
                  </a:lnTo>
                  <a:lnTo>
                    <a:pt x="52" y="171"/>
                  </a:lnTo>
                  <a:lnTo>
                    <a:pt x="66" y="159"/>
                  </a:lnTo>
                  <a:lnTo>
                    <a:pt x="82" y="150"/>
                  </a:lnTo>
                  <a:lnTo>
                    <a:pt x="97" y="139"/>
                  </a:lnTo>
                  <a:lnTo>
                    <a:pt x="110" y="129"/>
                  </a:lnTo>
                  <a:lnTo>
                    <a:pt x="125" y="119"/>
                  </a:lnTo>
                  <a:lnTo>
                    <a:pt x="141" y="109"/>
                  </a:lnTo>
                  <a:lnTo>
                    <a:pt x="155" y="99"/>
                  </a:lnTo>
                  <a:lnTo>
                    <a:pt x="171" y="88"/>
                  </a:lnTo>
                  <a:lnTo>
                    <a:pt x="186" y="77"/>
                  </a:lnTo>
                  <a:lnTo>
                    <a:pt x="201" y="68"/>
                  </a:lnTo>
                  <a:lnTo>
                    <a:pt x="217" y="57"/>
                  </a:lnTo>
                  <a:lnTo>
                    <a:pt x="232" y="45"/>
                  </a:lnTo>
                  <a:lnTo>
                    <a:pt x="247" y="36"/>
                  </a:lnTo>
                  <a:lnTo>
                    <a:pt x="247" y="27"/>
                  </a:lnTo>
                  <a:lnTo>
                    <a:pt x="247" y="18"/>
                  </a:lnTo>
                  <a:lnTo>
                    <a:pt x="247" y="9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31" name="Freeform 84">
              <a:extLst>
                <a:ext uri="{FF2B5EF4-FFF2-40B4-BE49-F238E27FC236}">
                  <a16:creationId xmlns:a16="http://schemas.microsoft.com/office/drawing/2014/main" id="{01BDFDDD-8FA0-7E44-B515-AB89E40DBA88}"/>
                </a:ext>
              </a:extLst>
            </p:cNvPr>
            <p:cNvSpPr>
              <a:spLocks/>
            </p:cNvSpPr>
            <p:nvPr/>
          </p:nvSpPr>
          <p:spPr bwMode="auto">
            <a:xfrm>
              <a:off x="7924196" y="3584431"/>
              <a:ext cx="11805" cy="12700"/>
            </a:xfrm>
            <a:custGeom>
              <a:avLst/>
              <a:gdLst/>
              <a:ahLst/>
              <a:cxnLst>
                <a:cxn ang="0">
                  <a:pos x="140" y="0"/>
                </a:cxn>
                <a:cxn ang="0">
                  <a:pos x="130" y="6"/>
                </a:cxn>
                <a:cxn ang="0">
                  <a:pos x="123" y="12"/>
                </a:cxn>
                <a:cxn ang="0">
                  <a:pos x="114" y="17"/>
                </a:cxn>
                <a:cxn ang="0">
                  <a:pos x="108" y="24"/>
                </a:cxn>
                <a:cxn ang="0">
                  <a:pos x="101" y="29"/>
                </a:cxn>
                <a:cxn ang="0">
                  <a:pos x="92" y="33"/>
                </a:cxn>
                <a:cxn ang="0">
                  <a:pos x="85" y="40"/>
                </a:cxn>
                <a:cxn ang="0">
                  <a:pos x="78" y="44"/>
                </a:cxn>
                <a:cxn ang="0">
                  <a:pos x="69" y="54"/>
                </a:cxn>
                <a:cxn ang="0">
                  <a:pos x="58" y="62"/>
                </a:cxn>
                <a:cxn ang="0">
                  <a:pos x="47" y="72"/>
                </a:cxn>
                <a:cxn ang="0">
                  <a:pos x="36" y="80"/>
                </a:cxn>
                <a:cxn ang="0">
                  <a:pos x="28" y="89"/>
                </a:cxn>
                <a:cxn ang="0">
                  <a:pos x="18" y="96"/>
                </a:cxn>
                <a:cxn ang="0">
                  <a:pos x="9" y="106"/>
                </a:cxn>
                <a:cxn ang="0">
                  <a:pos x="0" y="113"/>
                </a:cxn>
                <a:cxn ang="0">
                  <a:pos x="18" y="102"/>
                </a:cxn>
                <a:cxn ang="0">
                  <a:pos x="36" y="92"/>
                </a:cxn>
                <a:cxn ang="0">
                  <a:pos x="54" y="80"/>
                </a:cxn>
                <a:cxn ang="0">
                  <a:pos x="72" y="70"/>
                </a:cxn>
                <a:cxn ang="0">
                  <a:pos x="90" y="60"/>
                </a:cxn>
                <a:cxn ang="0">
                  <a:pos x="108" y="49"/>
                </a:cxn>
                <a:cxn ang="0">
                  <a:pos x="126" y="38"/>
                </a:cxn>
                <a:cxn ang="0">
                  <a:pos x="144" y="28"/>
                </a:cxn>
                <a:cxn ang="0">
                  <a:pos x="144" y="22"/>
                </a:cxn>
                <a:cxn ang="0">
                  <a:pos x="143" y="13"/>
                </a:cxn>
                <a:cxn ang="0">
                  <a:pos x="142" y="8"/>
                </a:cxn>
                <a:cxn ang="0">
                  <a:pos x="140" y="0"/>
                </a:cxn>
              </a:cxnLst>
              <a:rect l="0" t="0" r="r" b="b"/>
              <a:pathLst>
                <a:path w="144" h="113">
                  <a:moveTo>
                    <a:pt x="140" y="0"/>
                  </a:moveTo>
                  <a:lnTo>
                    <a:pt x="130" y="6"/>
                  </a:lnTo>
                  <a:lnTo>
                    <a:pt x="123" y="12"/>
                  </a:lnTo>
                  <a:lnTo>
                    <a:pt x="114" y="17"/>
                  </a:lnTo>
                  <a:lnTo>
                    <a:pt x="108" y="24"/>
                  </a:lnTo>
                  <a:lnTo>
                    <a:pt x="101" y="29"/>
                  </a:lnTo>
                  <a:lnTo>
                    <a:pt x="92" y="33"/>
                  </a:lnTo>
                  <a:lnTo>
                    <a:pt x="85" y="40"/>
                  </a:lnTo>
                  <a:lnTo>
                    <a:pt x="78" y="44"/>
                  </a:lnTo>
                  <a:lnTo>
                    <a:pt x="69" y="54"/>
                  </a:lnTo>
                  <a:lnTo>
                    <a:pt x="58" y="62"/>
                  </a:lnTo>
                  <a:lnTo>
                    <a:pt x="47" y="72"/>
                  </a:lnTo>
                  <a:lnTo>
                    <a:pt x="36" y="80"/>
                  </a:lnTo>
                  <a:lnTo>
                    <a:pt x="28" y="89"/>
                  </a:lnTo>
                  <a:lnTo>
                    <a:pt x="18" y="96"/>
                  </a:lnTo>
                  <a:lnTo>
                    <a:pt x="9" y="106"/>
                  </a:lnTo>
                  <a:lnTo>
                    <a:pt x="0" y="113"/>
                  </a:lnTo>
                  <a:lnTo>
                    <a:pt x="18" y="102"/>
                  </a:lnTo>
                  <a:lnTo>
                    <a:pt x="36" y="92"/>
                  </a:lnTo>
                  <a:lnTo>
                    <a:pt x="54" y="80"/>
                  </a:lnTo>
                  <a:lnTo>
                    <a:pt x="72" y="70"/>
                  </a:lnTo>
                  <a:lnTo>
                    <a:pt x="90" y="60"/>
                  </a:lnTo>
                  <a:lnTo>
                    <a:pt x="108" y="49"/>
                  </a:lnTo>
                  <a:lnTo>
                    <a:pt x="126" y="38"/>
                  </a:lnTo>
                  <a:lnTo>
                    <a:pt x="144" y="28"/>
                  </a:lnTo>
                  <a:lnTo>
                    <a:pt x="144" y="22"/>
                  </a:lnTo>
                  <a:lnTo>
                    <a:pt x="143" y="13"/>
                  </a:lnTo>
                  <a:lnTo>
                    <a:pt x="142" y="8"/>
                  </a:lnTo>
                  <a:lnTo>
                    <a:pt x="140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32" name="Freeform 85">
              <a:extLst>
                <a:ext uri="{FF2B5EF4-FFF2-40B4-BE49-F238E27FC236}">
                  <a16:creationId xmlns:a16="http://schemas.microsoft.com/office/drawing/2014/main" id="{3BCC85CD-CB3A-D143-A28A-3372E2C12494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6485" y="3579668"/>
              <a:ext cx="23609" cy="22225"/>
            </a:xfrm>
            <a:custGeom>
              <a:avLst/>
              <a:gdLst/>
              <a:ahLst/>
              <a:cxnLst>
                <a:cxn ang="0">
                  <a:pos x="242" y="0"/>
                </a:cxn>
                <a:cxn ang="0">
                  <a:pos x="230" y="9"/>
                </a:cxn>
                <a:cxn ang="0">
                  <a:pos x="210" y="23"/>
                </a:cxn>
                <a:cxn ang="0">
                  <a:pos x="185" y="41"/>
                </a:cxn>
                <a:cxn ang="0">
                  <a:pos x="158" y="61"/>
                </a:cxn>
                <a:cxn ang="0">
                  <a:pos x="130" y="81"/>
                </a:cxn>
                <a:cxn ang="0">
                  <a:pos x="104" y="99"/>
                </a:cxn>
                <a:cxn ang="0">
                  <a:pos x="84" y="114"/>
                </a:cxn>
                <a:cxn ang="0">
                  <a:pos x="70" y="122"/>
                </a:cxn>
                <a:cxn ang="0">
                  <a:pos x="70" y="126"/>
                </a:cxn>
                <a:cxn ang="0">
                  <a:pos x="66" y="134"/>
                </a:cxn>
                <a:cxn ang="0">
                  <a:pos x="57" y="141"/>
                </a:cxn>
                <a:cxn ang="0">
                  <a:pos x="49" y="152"/>
                </a:cxn>
                <a:cxn ang="0">
                  <a:pos x="41" y="160"/>
                </a:cxn>
                <a:cxn ang="0">
                  <a:pos x="34" y="170"/>
                </a:cxn>
                <a:cxn ang="0">
                  <a:pos x="30" y="176"/>
                </a:cxn>
                <a:cxn ang="0">
                  <a:pos x="31" y="181"/>
                </a:cxn>
                <a:cxn ang="0">
                  <a:pos x="11" y="199"/>
                </a:cxn>
                <a:cxn ang="0">
                  <a:pos x="2" y="208"/>
                </a:cxn>
                <a:cxn ang="0">
                  <a:pos x="0" y="213"/>
                </a:cxn>
                <a:cxn ang="0">
                  <a:pos x="8" y="208"/>
                </a:cxn>
                <a:cxn ang="0">
                  <a:pos x="22" y="200"/>
                </a:cxn>
                <a:cxn ang="0">
                  <a:pos x="41" y="187"/>
                </a:cxn>
                <a:cxn ang="0">
                  <a:pos x="66" y="171"/>
                </a:cxn>
                <a:cxn ang="0">
                  <a:pos x="93" y="151"/>
                </a:cxn>
                <a:cxn ang="0">
                  <a:pos x="120" y="131"/>
                </a:cxn>
                <a:cxn ang="0">
                  <a:pos x="150" y="108"/>
                </a:cxn>
                <a:cxn ang="0">
                  <a:pos x="180" y="87"/>
                </a:cxn>
                <a:cxn ang="0">
                  <a:pos x="206" y="67"/>
                </a:cxn>
                <a:cxn ang="0">
                  <a:pos x="230" y="46"/>
                </a:cxn>
                <a:cxn ang="0">
                  <a:pos x="252" y="32"/>
                </a:cxn>
                <a:cxn ang="0">
                  <a:pos x="266" y="21"/>
                </a:cxn>
                <a:cxn ang="0">
                  <a:pos x="274" y="13"/>
                </a:cxn>
                <a:cxn ang="0">
                  <a:pos x="266" y="11"/>
                </a:cxn>
                <a:cxn ang="0">
                  <a:pos x="256" y="9"/>
                </a:cxn>
                <a:cxn ang="0">
                  <a:pos x="248" y="5"/>
                </a:cxn>
                <a:cxn ang="0">
                  <a:pos x="242" y="0"/>
                </a:cxn>
              </a:cxnLst>
              <a:rect l="0" t="0" r="r" b="b"/>
              <a:pathLst>
                <a:path w="274" h="213">
                  <a:moveTo>
                    <a:pt x="242" y="0"/>
                  </a:moveTo>
                  <a:lnTo>
                    <a:pt x="230" y="9"/>
                  </a:lnTo>
                  <a:lnTo>
                    <a:pt x="210" y="23"/>
                  </a:lnTo>
                  <a:lnTo>
                    <a:pt x="185" y="41"/>
                  </a:lnTo>
                  <a:lnTo>
                    <a:pt x="158" y="61"/>
                  </a:lnTo>
                  <a:lnTo>
                    <a:pt x="130" y="81"/>
                  </a:lnTo>
                  <a:lnTo>
                    <a:pt x="104" y="99"/>
                  </a:lnTo>
                  <a:lnTo>
                    <a:pt x="84" y="114"/>
                  </a:lnTo>
                  <a:lnTo>
                    <a:pt x="70" y="122"/>
                  </a:lnTo>
                  <a:lnTo>
                    <a:pt x="70" y="126"/>
                  </a:lnTo>
                  <a:lnTo>
                    <a:pt x="66" y="134"/>
                  </a:lnTo>
                  <a:lnTo>
                    <a:pt x="57" y="141"/>
                  </a:lnTo>
                  <a:lnTo>
                    <a:pt x="49" y="152"/>
                  </a:lnTo>
                  <a:lnTo>
                    <a:pt x="41" y="160"/>
                  </a:lnTo>
                  <a:lnTo>
                    <a:pt x="34" y="170"/>
                  </a:lnTo>
                  <a:lnTo>
                    <a:pt x="30" y="176"/>
                  </a:lnTo>
                  <a:lnTo>
                    <a:pt x="31" y="181"/>
                  </a:lnTo>
                  <a:lnTo>
                    <a:pt x="11" y="199"/>
                  </a:lnTo>
                  <a:lnTo>
                    <a:pt x="2" y="208"/>
                  </a:lnTo>
                  <a:lnTo>
                    <a:pt x="0" y="213"/>
                  </a:lnTo>
                  <a:lnTo>
                    <a:pt x="8" y="208"/>
                  </a:lnTo>
                  <a:lnTo>
                    <a:pt x="22" y="200"/>
                  </a:lnTo>
                  <a:lnTo>
                    <a:pt x="41" y="187"/>
                  </a:lnTo>
                  <a:lnTo>
                    <a:pt x="66" y="171"/>
                  </a:lnTo>
                  <a:lnTo>
                    <a:pt x="93" y="151"/>
                  </a:lnTo>
                  <a:lnTo>
                    <a:pt x="120" y="131"/>
                  </a:lnTo>
                  <a:lnTo>
                    <a:pt x="150" y="108"/>
                  </a:lnTo>
                  <a:lnTo>
                    <a:pt x="180" y="87"/>
                  </a:lnTo>
                  <a:lnTo>
                    <a:pt x="206" y="67"/>
                  </a:lnTo>
                  <a:lnTo>
                    <a:pt x="230" y="46"/>
                  </a:lnTo>
                  <a:lnTo>
                    <a:pt x="252" y="32"/>
                  </a:lnTo>
                  <a:lnTo>
                    <a:pt x="266" y="21"/>
                  </a:lnTo>
                  <a:lnTo>
                    <a:pt x="274" y="13"/>
                  </a:lnTo>
                  <a:lnTo>
                    <a:pt x="266" y="11"/>
                  </a:lnTo>
                  <a:lnTo>
                    <a:pt x="256" y="9"/>
                  </a:lnTo>
                  <a:lnTo>
                    <a:pt x="248" y="5"/>
                  </a:lnTo>
                  <a:lnTo>
                    <a:pt x="242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33" name="Freeform 86">
              <a:extLst>
                <a:ext uri="{FF2B5EF4-FFF2-40B4-BE49-F238E27FC236}">
                  <a16:creationId xmlns:a16="http://schemas.microsoft.com/office/drawing/2014/main" id="{CAAD3CD4-E891-9749-B1FD-7133120CEC2E}"/>
                </a:ext>
              </a:extLst>
            </p:cNvPr>
            <p:cNvSpPr>
              <a:spLocks/>
            </p:cNvSpPr>
            <p:nvPr/>
          </p:nvSpPr>
          <p:spPr bwMode="auto">
            <a:xfrm>
              <a:off x="7840253" y="3568556"/>
              <a:ext cx="43284" cy="36513"/>
            </a:xfrm>
            <a:custGeom>
              <a:avLst/>
              <a:gdLst/>
              <a:ahLst/>
              <a:cxnLst>
                <a:cxn ang="0">
                  <a:pos x="489" y="0"/>
                </a:cxn>
                <a:cxn ang="0">
                  <a:pos x="481" y="6"/>
                </a:cxn>
                <a:cxn ang="0">
                  <a:pos x="473" y="13"/>
                </a:cxn>
                <a:cxn ang="0">
                  <a:pos x="467" y="18"/>
                </a:cxn>
                <a:cxn ang="0">
                  <a:pos x="459" y="25"/>
                </a:cxn>
                <a:cxn ang="0">
                  <a:pos x="452" y="30"/>
                </a:cxn>
                <a:cxn ang="0">
                  <a:pos x="445" y="34"/>
                </a:cxn>
                <a:cxn ang="0">
                  <a:pos x="438" y="40"/>
                </a:cxn>
                <a:cxn ang="0">
                  <a:pos x="430" y="45"/>
                </a:cxn>
                <a:cxn ang="0">
                  <a:pos x="418" y="56"/>
                </a:cxn>
                <a:cxn ang="0">
                  <a:pos x="403" y="68"/>
                </a:cxn>
                <a:cxn ang="0">
                  <a:pos x="391" y="80"/>
                </a:cxn>
                <a:cxn ang="0">
                  <a:pos x="377" y="93"/>
                </a:cxn>
                <a:cxn ang="0">
                  <a:pos x="363" y="104"/>
                </a:cxn>
                <a:cxn ang="0">
                  <a:pos x="350" y="116"/>
                </a:cxn>
                <a:cxn ang="0">
                  <a:pos x="339" y="128"/>
                </a:cxn>
                <a:cxn ang="0">
                  <a:pos x="325" y="141"/>
                </a:cxn>
                <a:cxn ang="0">
                  <a:pos x="307" y="159"/>
                </a:cxn>
                <a:cxn ang="0">
                  <a:pos x="283" y="179"/>
                </a:cxn>
                <a:cxn ang="0">
                  <a:pos x="252" y="200"/>
                </a:cxn>
                <a:cxn ang="0">
                  <a:pos x="217" y="223"/>
                </a:cxn>
                <a:cxn ang="0">
                  <a:pos x="180" y="244"/>
                </a:cxn>
                <a:cxn ang="0">
                  <a:pos x="141" y="264"/>
                </a:cxn>
                <a:cxn ang="0">
                  <a:pos x="104" y="285"/>
                </a:cxn>
                <a:cxn ang="0">
                  <a:pos x="71" y="303"/>
                </a:cxn>
                <a:cxn ang="0">
                  <a:pos x="41" y="317"/>
                </a:cxn>
                <a:cxn ang="0">
                  <a:pos x="19" y="331"/>
                </a:cxn>
                <a:cxn ang="0">
                  <a:pos x="5" y="340"/>
                </a:cxn>
                <a:cxn ang="0">
                  <a:pos x="0" y="345"/>
                </a:cxn>
                <a:cxn ang="0">
                  <a:pos x="8" y="345"/>
                </a:cxn>
                <a:cxn ang="0">
                  <a:pos x="29" y="339"/>
                </a:cxn>
                <a:cxn ang="0">
                  <a:pos x="66" y="327"/>
                </a:cxn>
                <a:cxn ang="0">
                  <a:pos x="119" y="309"/>
                </a:cxn>
                <a:cxn ang="0">
                  <a:pos x="130" y="301"/>
                </a:cxn>
                <a:cxn ang="0">
                  <a:pos x="147" y="290"/>
                </a:cxn>
                <a:cxn ang="0">
                  <a:pos x="165" y="278"/>
                </a:cxn>
                <a:cxn ang="0">
                  <a:pos x="189" y="261"/>
                </a:cxn>
                <a:cxn ang="0">
                  <a:pos x="215" y="243"/>
                </a:cxn>
                <a:cxn ang="0">
                  <a:pos x="244" y="226"/>
                </a:cxn>
                <a:cxn ang="0">
                  <a:pos x="275" y="204"/>
                </a:cxn>
                <a:cxn ang="0">
                  <a:pos x="305" y="184"/>
                </a:cxn>
                <a:cxn ang="0">
                  <a:pos x="336" y="164"/>
                </a:cxn>
                <a:cxn ang="0">
                  <a:pos x="365" y="144"/>
                </a:cxn>
                <a:cxn ang="0">
                  <a:pos x="393" y="125"/>
                </a:cxn>
                <a:cxn ang="0">
                  <a:pos x="420" y="107"/>
                </a:cxn>
                <a:cxn ang="0">
                  <a:pos x="443" y="91"/>
                </a:cxn>
                <a:cxn ang="0">
                  <a:pos x="464" y="77"/>
                </a:cxn>
                <a:cxn ang="0">
                  <a:pos x="481" y="66"/>
                </a:cxn>
                <a:cxn ang="0">
                  <a:pos x="490" y="58"/>
                </a:cxn>
                <a:cxn ang="0">
                  <a:pos x="489" y="44"/>
                </a:cxn>
                <a:cxn ang="0">
                  <a:pos x="488" y="29"/>
                </a:cxn>
                <a:cxn ang="0">
                  <a:pos x="488" y="14"/>
                </a:cxn>
                <a:cxn ang="0">
                  <a:pos x="489" y="0"/>
                </a:cxn>
              </a:cxnLst>
              <a:rect l="0" t="0" r="r" b="b"/>
              <a:pathLst>
                <a:path w="490" h="345">
                  <a:moveTo>
                    <a:pt x="489" y="0"/>
                  </a:moveTo>
                  <a:lnTo>
                    <a:pt x="481" y="6"/>
                  </a:lnTo>
                  <a:lnTo>
                    <a:pt x="473" y="13"/>
                  </a:lnTo>
                  <a:lnTo>
                    <a:pt x="467" y="18"/>
                  </a:lnTo>
                  <a:lnTo>
                    <a:pt x="459" y="25"/>
                  </a:lnTo>
                  <a:lnTo>
                    <a:pt x="452" y="30"/>
                  </a:lnTo>
                  <a:lnTo>
                    <a:pt x="445" y="34"/>
                  </a:lnTo>
                  <a:lnTo>
                    <a:pt x="438" y="40"/>
                  </a:lnTo>
                  <a:lnTo>
                    <a:pt x="430" y="45"/>
                  </a:lnTo>
                  <a:lnTo>
                    <a:pt x="418" y="56"/>
                  </a:lnTo>
                  <a:lnTo>
                    <a:pt x="403" y="68"/>
                  </a:lnTo>
                  <a:lnTo>
                    <a:pt x="391" y="80"/>
                  </a:lnTo>
                  <a:lnTo>
                    <a:pt x="377" y="93"/>
                  </a:lnTo>
                  <a:lnTo>
                    <a:pt x="363" y="104"/>
                  </a:lnTo>
                  <a:lnTo>
                    <a:pt x="350" y="116"/>
                  </a:lnTo>
                  <a:lnTo>
                    <a:pt x="339" y="128"/>
                  </a:lnTo>
                  <a:lnTo>
                    <a:pt x="325" y="141"/>
                  </a:lnTo>
                  <a:lnTo>
                    <a:pt x="307" y="159"/>
                  </a:lnTo>
                  <a:lnTo>
                    <a:pt x="283" y="179"/>
                  </a:lnTo>
                  <a:lnTo>
                    <a:pt x="252" y="200"/>
                  </a:lnTo>
                  <a:lnTo>
                    <a:pt x="217" y="223"/>
                  </a:lnTo>
                  <a:lnTo>
                    <a:pt x="180" y="244"/>
                  </a:lnTo>
                  <a:lnTo>
                    <a:pt x="141" y="264"/>
                  </a:lnTo>
                  <a:lnTo>
                    <a:pt x="104" y="285"/>
                  </a:lnTo>
                  <a:lnTo>
                    <a:pt x="71" y="303"/>
                  </a:lnTo>
                  <a:lnTo>
                    <a:pt x="41" y="317"/>
                  </a:lnTo>
                  <a:lnTo>
                    <a:pt x="19" y="331"/>
                  </a:lnTo>
                  <a:lnTo>
                    <a:pt x="5" y="340"/>
                  </a:lnTo>
                  <a:lnTo>
                    <a:pt x="0" y="345"/>
                  </a:lnTo>
                  <a:lnTo>
                    <a:pt x="8" y="345"/>
                  </a:lnTo>
                  <a:lnTo>
                    <a:pt x="29" y="339"/>
                  </a:lnTo>
                  <a:lnTo>
                    <a:pt x="66" y="327"/>
                  </a:lnTo>
                  <a:lnTo>
                    <a:pt x="119" y="309"/>
                  </a:lnTo>
                  <a:lnTo>
                    <a:pt x="130" y="301"/>
                  </a:lnTo>
                  <a:lnTo>
                    <a:pt x="147" y="290"/>
                  </a:lnTo>
                  <a:lnTo>
                    <a:pt x="165" y="278"/>
                  </a:lnTo>
                  <a:lnTo>
                    <a:pt x="189" y="261"/>
                  </a:lnTo>
                  <a:lnTo>
                    <a:pt x="215" y="243"/>
                  </a:lnTo>
                  <a:lnTo>
                    <a:pt x="244" y="226"/>
                  </a:lnTo>
                  <a:lnTo>
                    <a:pt x="275" y="204"/>
                  </a:lnTo>
                  <a:lnTo>
                    <a:pt x="305" y="184"/>
                  </a:lnTo>
                  <a:lnTo>
                    <a:pt x="336" y="164"/>
                  </a:lnTo>
                  <a:lnTo>
                    <a:pt x="365" y="144"/>
                  </a:lnTo>
                  <a:lnTo>
                    <a:pt x="393" y="125"/>
                  </a:lnTo>
                  <a:lnTo>
                    <a:pt x="420" y="107"/>
                  </a:lnTo>
                  <a:lnTo>
                    <a:pt x="443" y="91"/>
                  </a:lnTo>
                  <a:lnTo>
                    <a:pt x="464" y="77"/>
                  </a:lnTo>
                  <a:lnTo>
                    <a:pt x="481" y="66"/>
                  </a:lnTo>
                  <a:lnTo>
                    <a:pt x="490" y="58"/>
                  </a:lnTo>
                  <a:lnTo>
                    <a:pt x="489" y="44"/>
                  </a:lnTo>
                  <a:lnTo>
                    <a:pt x="488" y="29"/>
                  </a:lnTo>
                  <a:lnTo>
                    <a:pt x="488" y="14"/>
                  </a:lnTo>
                  <a:lnTo>
                    <a:pt x="489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BDD73A9B-9A56-044B-B5E7-2000FE4064BA}"/>
              </a:ext>
            </a:extLst>
          </p:cNvPr>
          <p:cNvGrpSpPr/>
          <p:nvPr/>
        </p:nvGrpSpPr>
        <p:grpSpPr>
          <a:xfrm>
            <a:off x="6409745" y="3692667"/>
            <a:ext cx="637532" cy="1905210"/>
            <a:chOff x="6563649" y="3692667"/>
            <a:chExt cx="609592" cy="1905210"/>
          </a:xfrm>
        </p:grpSpPr>
        <p:cxnSp>
          <p:nvCxnSpPr>
            <p:cNvPr id="182" name="꺾인 연결선 181"/>
            <p:cNvCxnSpPr>
              <a:stCxn id="212" idx="1"/>
              <a:endCxn id="176" idx="1"/>
            </p:cNvCxnSpPr>
            <p:nvPr/>
          </p:nvCxnSpPr>
          <p:spPr>
            <a:xfrm rot="10800000">
              <a:off x="6563649" y="3692667"/>
              <a:ext cx="609592" cy="1905210"/>
            </a:xfrm>
            <a:prstGeom prst="bentConnector3">
              <a:avLst>
                <a:gd name="adj1" fmla="val 137500"/>
              </a:avLst>
            </a:prstGeom>
            <a:noFill/>
            <a:ln w="6350">
              <a:solidFill>
                <a:schemeClr val="tx1">
                  <a:lumMod val="75000"/>
                  <a:lumOff val="25000"/>
                </a:schemeClr>
              </a:solidFill>
              <a:prstDash val="dash"/>
              <a:round/>
              <a:headEnd type="none" w="med" len="med"/>
              <a:tailEnd type="stealth"/>
            </a:ln>
          </p:spPr>
        </p:cxnSp>
        <p:cxnSp>
          <p:nvCxnSpPr>
            <p:cNvPr id="234" name="꺾인 연결선 181">
              <a:extLst>
                <a:ext uri="{FF2B5EF4-FFF2-40B4-BE49-F238E27FC236}">
                  <a16:creationId xmlns:a16="http://schemas.microsoft.com/office/drawing/2014/main" id="{D09BA1D7-0A60-DB45-9534-4803CCD94250}"/>
                </a:ext>
              </a:extLst>
            </p:cNvPr>
            <p:cNvCxnSpPr>
              <a:cxnSpLocks/>
              <a:stCxn id="8" idx="1"/>
              <a:endCxn id="176" idx="1"/>
            </p:cNvCxnSpPr>
            <p:nvPr/>
          </p:nvCxnSpPr>
          <p:spPr>
            <a:xfrm rot="10800000">
              <a:off x="6563649" y="3692668"/>
              <a:ext cx="575732" cy="1136101"/>
            </a:xfrm>
            <a:prstGeom prst="bentConnector3">
              <a:avLst>
                <a:gd name="adj1" fmla="val 139706"/>
              </a:avLst>
            </a:prstGeom>
            <a:noFill/>
            <a:ln w="6350">
              <a:solidFill>
                <a:schemeClr val="tx1">
                  <a:lumMod val="75000"/>
                  <a:lumOff val="25000"/>
                </a:schemeClr>
              </a:solidFill>
              <a:prstDash val="dash"/>
              <a:round/>
              <a:headEnd type="none" w="med" len="med"/>
              <a:tailEnd type="stealth"/>
            </a:ln>
          </p:spPr>
        </p:cxn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DD83C34-56BB-DA4C-87DC-643526111E39}"/>
              </a:ext>
            </a:extLst>
          </p:cNvPr>
          <p:cNvSpPr/>
          <p:nvPr/>
        </p:nvSpPr>
        <p:spPr bwMode="auto">
          <a:xfrm>
            <a:off x="7011865" y="4770773"/>
            <a:ext cx="188271" cy="115990"/>
          </a:xfrm>
          <a:prstGeom prst="rect">
            <a:avLst/>
          </a:prstGeom>
          <a:noFill/>
          <a:ln w="6350">
            <a:noFill/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algn="ctr">
              <a:lnSpc>
                <a:spcPct val="95000"/>
              </a:lnSpc>
            </a:pPr>
            <a:endParaRPr kumimoji="0" lang="ko-KR" altLang="en-US" sz="1000" kern="0" dirty="0">
              <a:solidFill>
                <a:srgbClr val="000000"/>
              </a:solidFill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4FCC41F-580A-A649-9A66-A23E4E49917D}"/>
              </a:ext>
            </a:extLst>
          </p:cNvPr>
          <p:cNvSpPr txBox="1"/>
          <p:nvPr/>
        </p:nvSpPr>
        <p:spPr>
          <a:xfrm>
            <a:off x="1368098" y="4528486"/>
            <a:ext cx="1532610" cy="28061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fontAlgn="ctr"/>
            <a:r>
              <a:rPr kumimoji="1" lang="en-US" altLang="ko-KR" sz="13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“Under Fitting”</a:t>
            </a:r>
            <a:endParaRPr kumimoji="1" lang="ko-KR" altLang="en-US" sz="1300" i="1" dirty="0"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sp>
        <p:nvSpPr>
          <p:cNvPr id="262" name="TextBox 261">
            <a:extLst>
              <a:ext uri="{FF2B5EF4-FFF2-40B4-BE49-F238E27FC236}">
                <a16:creationId xmlns:a16="http://schemas.microsoft.com/office/drawing/2014/main" id="{A7440280-94E4-8B4D-9C7A-A76F232B28A0}"/>
              </a:ext>
            </a:extLst>
          </p:cNvPr>
          <p:cNvSpPr txBox="1"/>
          <p:nvPr/>
        </p:nvSpPr>
        <p:spPr>
          <a:xfrm>
            <a:off x="4212479" y="4524153"/>
            <a:ext cx="1532610" cy="28061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fontAlgn="ctr"/>
            <a:r>
              <a:rPr kumimoji="1" lang="en-US" altLang="ko-KR" sz="13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“Over Fitting”</a:t>
            </a:r>
            <a:endParaRPr kumimoji="1" lang="ko-KR" altLang="en-US" sz="1300" i="1" dirty="0"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sp>
        <p:nvSpPr>
          <p:cNvPr id="263" name="TextBox 262">
            <a:extLst>
              <a:ext uri="{FF2B5EF4-FFF2-40B4-BE49-F238E27FC236}">
                <a16:creationId xmlns:a16="http://schemas.microsoft.com/office/drawing/2014/main" id="{F3C62118-A58A-2944-AE84-DEA71C8A2EBF}"/>
              </a:ext>
            </a:extLst>
          </p:cNvPr>
          <p:cNvSpPr txBox="1"/>
          <p:nvPr/>
        </p:nvSpPr>
        <p:spPr>
          <a:xfrm>
            <a:off x="2791559" y="4510203"/>
            <a:ext cx="1532610" cy="32295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fontAlgn="ctr"/>
            <a:r>
              <a:rPr kumimoji="1" lang="en-US" altLang="ko-KR" sz="1500" i="1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“ Optimal ”</a:t>
            </a:r>
            <a:endParaRPr kumimoji="1" lang="ko-KR" altLang="en-US" sz="1500" i="1" dirty="0">
              <a:solidFill>
                <a:srgbClr val="C00000"/>
              </a:solidFill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ED1F1F92-B31A-6C48-AF51-2679536E7125}"/>
              </a:ext>
            </a:extLst>
          </p:cNvPr>
          <p:cNvGrpSpPr/>
          <p:nvPr/>
        </p:nvGrpSpPr>
        <p:grpSpPr>
          <a:xfrm>
            <a:off x="243627" y="1795083"/>
            <a:ext cx="5434534" cy="2630342"/>
            <a:chOff x="243627" y="1795083"/>
            <a:chExt cx="5434534" cy="2581706"/>
          </a:xfrm>
        </p:grpSpPr>
        <p:sp>
          <p:nvSpPr>
            <p:cNvPr id="256" name="아래쪽 화살표[D] 255">
              <a:extLst>
                <a:ext uri="{FF2B5EF4-FFF2-40B4-BE49-F238E27FC236}">
                  <a16:creationId xmlns:a16="http://schemas.microsoft.com/office/drawing/2014/main" id="{7AEBEFD9-6C21-6548-8A1A-03E21F52EC7F}"/>
                </a:ext>
              </a:extLst>
            </p:cNvPr>
            <p:cNvSpPr/>
            <p:nvPr/>
          </p:nvSpPr>
          <p:spPr bwMode="auto">
            <a:xfrm>
              <a:off x="4433891" y="1963105"/>
              <a:ext cx="1105850" cy="2413684"/>
            </a:xfrm>
            <a:prstGeom prst="downArrow">
              <a:avLst>
                <a:gd name="adj1" fmla="val 58288"/>
                <a:gd name="adj2" fmla="val 15723"/>
              </a:avLst>
            </a:prstGeom>
            <a:gradFill flip="none" rotWithShape="1">
              <a:gsLst>
                <a:gs pos="0">
                  <a:schemeClr val="bg1">
                    <a:lumMod val="95000"/>
                    <a:alpha val="35000"/>
                  </a:schemeClr>
                </a:gs>
                <a:gs pos="50000">
                  <a:schemeClr val="bg1">
                    <a:lumMod val="75000"/>
                    <a:alpha val="50000"/>
                  </a:schemeClr>
                </a:gs>
                <a:gs pos="100000">
                  <a:schemeClr val="tx1">
                    <a:lumMod val="65000"/>
                    <a:lumOff val="35000"/>
                  </a:schemeClr>
                </a:gs>
              </a:gsLst>
              <a:lin ang="5400000" scaled="1"/>
              <a:tileRect/>
            </a:gradFill>
            <a:ln w="19050" cmpd="sng"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ko-KR" altLang="en-US" sz="4000" dirty="0">
                <a:solidFill>
                  <a:srgbClr val="C00000"/>
                </a:solidFill>
                <a:latin typeface="Tahoma" panose="020B0604030504040204" pitchFamily="34" charset="0"/>
                <a:ea typeface="맑은 고딕" panose="020B0503020000020004" pitchFamily="34" charset="-127"/>
                <a:cs typeface="Tahoma" panose="020B0604030504040204" pitchFamily="34" charset="0"/>
              </a:endParaRPr>
            </a:p>
          </p:txBody>
        </p:sp>
        <p:sp>
          <p:nvSpPr>
            <p:cNvPr id="257" name="아래쪽 화살표[D] 256">
              <a:extLst>
                <a:ext uri="{FF2B5EF4-FFF2-40B4-BE49-F238E27FC236}">
                  <a16:creationId xmlns:a16="http://schemas.microsoft.com/office/drawing/2014/main" id="{4C58F5BE-743F-7A42-A17B-282348C5E0EA}"/>
                </a:ext>
              </a:extLst>
            </p:cNvPr>
            <p:cNvSpPr/>
            <p:nvPr/>
          </p:nvSpPr>
          <p:spPr bwMode="auto">
            <a:xfrm>
              <a:off x="1660856" y="1963105"/>
              <a:ext cx="1105850" cy="2413684"/>
            </a:xfrm>
            <a:prstGeom prst="downArrow">
              <a:avLst>
                <a:gd name="adj1" fmla="val 58288"/>
                <a:gd name="adj2" fmla="val 15723"/>
              </a:avLst>
            </a:prstGeom>
            <a:gradFill flip="none" rotWithShape="1">
              <a:gsLst>
                <a:gs pos="0">
                  <a:schemeClr val="bg1">
                    <a:lumMod val="95000"/>
                    <a:alpha val="35000"/>
                  </a:schemeClr>
                </a:gs>
                <a:gs pos="50000">
                  <a:schemeClr val="bg1">
                    <a:lumMod val="75000"/>
                    <a:alpha val="50000"/>
                  </a:schemeClr>
                </a:gs>
                <a:gs pos="100000">
                  <a:schemeClr val="tx1">
                    <a:lumMod val="65000"/>
                    <a:lumOff val="35000"/>
                  </a:schemeClr>
                </a:gs>
              </a:gsLst>
              <a:lin ang="5400000" scaled="1"/>
              <a:tileRect/>
            </a:gradFill>
            <a:ln w="19050" cmpd="sng"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ko-KR" altLang="en-US" sz="4000" dirty="0">
                <a:solidFill>
                  <a:srgbClr val="C00000"/>
                </a:solidFill>
                <a:latin typeface="Tahoma" panose="020B0604030504040204" pitchFamily="34" charset="0"/>
                <a:ea typeface="맑은 고딕" panose="020B0503020000020004" pitchFamily="34" charset="-127"/>
                <a:cs typeface="Tahoma" panose="020B0604030504040204" pitchFamily="34" charset="0"/>
              </a:endParaRPr>
            </a:p>
          </p:txBody>
        </p:sp>
        <p:sp>
          <p:nvSpPr>
            <p:cNvPr id="19" name="오른쪽 화살표[R] 18">
              <a:extLst>
                <a:ext uri="{FF2B5EF4-FFF2-40B4-BE49-F238E27FC236}">
                  <a16:creationId xmlns:a16="http://schemas.microsoft.com/office/drawing/2014/main" id="{17971A63-9198-F44F-9C89-1EDD4EEACC43}"/>
                </a:ext>
              </a:extLst>
            </p:cNvPr>
            <p:cNvSpPr/>
            <p:nvPr/>
          </p:nvSpPr>
          <p:spPr bwMode="auto">
            <a:xfrm>
              <a:off x="1498212" y="2537051"/>
              <a:ext cx="4179949" cy="160095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6350">
              <a:noFill/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endParaRPr kumimoji="0" lang="ko-KR" altLang="en-US" sz="100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255" name="오른쪽 화살표[R] 254">
              <a:extLst>
                <a:ext uri="{FF2B5EF4-FFF2-40B4-BE49-F238E27FC236}">
                  <a16:creationId xmlns:a16="http://schemas.microsoft.com/office/drawing/2014/main" id="{67E51717-2CE0-4243-81D6-3EE2ADBAB6AD}"/>
                </a:ext>
              </a:extLst>
            </p:cNvPr>
            <p:cNvSpPr/>
            <p:nvPr/>
          </p:nvSpPr>
          <p:spPr bwMode="auto">
            <a:xfrm>
              <a:off x="1498212" y="3532822"/>
              <a:ext cx="4179949" cy="160095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6350">
              <a:noFill/>
              <a:round/>
              <a:headEnd/>
              <a:tailEnd/>
            </a:ln>
            <a:effectLst/>
          </p:spPr>
          <p:txBody>
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5000"/>
                </a:lnSpc>
              </a:pPr>
              <a:endParaRPr kumimoji="0" lang="ko-KR" altLang="en-US" sz="100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97992570-7231-7F4A-B7EA-17C3A01BDDFF}"/>
                </a:ext>
              </a:extLst>
            </p:cNvPr>
            <p:cNvSpPr/>
            <p:nvPr/>
          </p:nvSpPr>
          <p:spPr bwMode="auto">
            <a:xfrm>
              <a:off x="412784" y="2125396"/>
              <a:ext cx="939787" cy="860987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6350">
              <a:noFill/>
              <a:round/>
              <a:headEnd/>
              <a:tailEnd/>
            </a:ln>
            <a:effectLst/>
          </p:spPr>
          <p:txBody>
            <a:bodyPr wrap="none" lIns="0" tIns="36000" rIns="0" bIns="36000" rtlCol="0" anchor="ctr"/>
            <a:lstStyle/>
            <a:p>
              <a:pPr algn="ctr">
                <a:lnSpc>
                  <a:spcPct val="110000"/>
                </a:lnSpc>
                <a:spcBef>
                  <a:spcPts val="600"/>
                </a:spcBef>
              </a:pPr>
              <a:r>
                <a:rPr kumimoji="0" lang="en-US" altLang="ko-KR" sz="1300" kern="0" dirty="0">
                  <a:solidFill>
                    <a:prstClr val="black"/>
                  </a:solidFill>
                  <a:latin typeface="Tahoma" panose="020B0604030504040204" pitchFamily="34" charset="0"/>
                  <a:ea typeface="맑은 고딕"/>
                  <a:cs typeface="Tahoma" panose="020B0604030504040204" pitchFamily="34" charset="0"/>
                </a:rPr>
                <a:t>Variables</a:t>
              </a:r>
            </a:p>
            <a:p>
              <a:pPr algn="ctr">
                <a:lnSpc>
                  <a:spcPct val="110000"/>
                </a:lnSpc>
                <a:spcBef>
                  <a:spcPts val="600"/>
                </a:spcBef>
              </a:pPr>
              <a:r>
                <a:rPr kumimoji="0" lang="en-US" altLang="ko-KR" sz="1100" b="0" kern="0" dirty="0">
                  <a:solidFill>
                    <a:prstClr val="black"/>
                  </a:solidFill>
                  <a:latin typeface="Tahoma" panose="020B0604030504040204" pitchFamily="34" charset="0"/>
                  <a:ea typeface="맑은 고딕"/>
                  <a:cs typeface="Tahoma" panose="020B0604030504040204" pitchFamily="34" charset="0"/>
                </a:rPr>
                <a:t>(Nb., Quality)</a:t>
              </a:r>
              <a:endParaRPr kumimoji="0" lang="ko-KR" altLang="en-US" sz="1100" b="0" kern="0" dirty="0">
                <a:solidFill>
                  <a:prstClr val="black"/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endParaRPr>
            </a:p>
          </p:txBody>
        </p:sp>
        <p:sp>
          <p:nvSpPr>
            <p:cNvPr id="241" name="직사각형 240">
              <a:extLst>
                <a:ext uri="{FF2B5EF4-FFF2-40B4-BE49-F238E27FC236}">
                  <a16:creationId xmlns:a16="http://schemas.microsoft.com/office/drawing/2014/main" id="{F54D201D-8BB6-0A47-B317-492BAE958D60}"/>
                </a:ext>
              </a:extLst>
            </p:cNvPr>
            <p:cNvSpPr/>
            <p:nvPr/>
          </p:nvSpPr>
          <p:spPr bwMode="auto">
            <a:xfrm>
              <a:off x="412784" y="3270527"/>
              <a:ext cx="939787" cy="860987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6350">
              <a:noFill/>
              <a:round/>
              <a:headEnd/>
              <a:tailEnd/>
            </a:ln>
            <a:effectLst/>
          </p:spPr>
          <p:txBody>
            <a:bodyPr wrap="none" lIns="0" tIns="36000" rIns="0" bIns="36000" rtlCol="0" anchor="ctr"/>
            <a:lstStyle/>
            <a:p>
              <a:pPr algn="ctr">
                <a:lnSpc>
                  <a:spcPct val="110000"/>
                </a:lnSpc>
                <a:spcBef>
                  <a:spcPts val="600"/>
                </a:spcBef>
              </a:pPr>
              <a:r>
                <a:rPr kumimoji="0" lang="en-US" altLang="ko-KR" sz="1300" kern="0" dirty="0">
                  <a:solidFill>
                    <a:prstClr val="black"/>
                  </a:solidFill>
                  <a:latin typeface="Tahoma" panose="020B0604030504040204" pitchFamily="34" charset="0"/>
                  <a:ea typeface="맑은 고딕"/>
                  <a:cs typeface="Tahoma" panose="020B0604030504040204" pitchFamily="34" charset="0"/>
                </a:rPr>
                <a:t>Algorithm</a:t>
              </a:r>
            </a:p>
            <a:p>
              <a:pPr algn="ctr">
                <a:lnSpc>
                  <a:spcPct val="110000"/>
                </a:lnSpc>
                <a:spcBef>
                  <a:spcPts val="600"/>
                </a:spcBef>
              </a:pPr>
              <a:r>
                <a:rPr kumimoji="0" lang="en-US" altLang="ko-KR" sz="1100" b="0" kern="0" dirty="0">
                  <a:solidFill>
                    <a:prstClr val="black"/>
                  </a:solidFill>
                  <a:latin typeface="Tahoma" panose="020B0604030504040204" pitchFamily="34" charset="0"/>
                  <a:ea typeface="맑은 고딕"/>
                  <a:cs typeface="Tahoma" panose="020B0604030504040204" pitchFamily="34" charset="0"/>
                </a:rPr>
                <a:t>(Best Fit)</a:t>
              </a:r>
              <a:endParaRPr kumimoji="0" lang="ko-KR" altLang="en-US" sz="1100" b="0" kern="0" dirty="0">
                <a:solidFill>
                  <a:prstClr val="black"/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endParaRPr>
            </a:p>
          </p:txBody>
        </p:sp>
        <p:sp>
          <p:nvSpPr>
            <p:cNvPr id="242" name="직사각형 241">
              <a:extLst>
                <a:ext uri="{FF2B5EF4-FFF2-40B4-BE49-F238E27FC236}">
                  <a16:creationId xmlns:a16="http://schemas.microsoft.com/office/drawing/2014/main" id="{A3A5EEED-1A4A-A14D-B588-0EEF567C29B2}"/>
                </a:ext>
              </a:extLst>
            </p:cNvPr>
            <p:cNvSpPr/>
            <p:nvPr/>
          </p:nvSpPr>
          <p:spPr bwMode="auto">
            <a:xfrm>
              <a:off x="3106341" y="2129690"/>
              <a:ext cx="917213" cy="2180459"/>
            </a:xfrm>
            <a:prstGeom prst="rect">
              <a:avLst/>
            </a:prstGeom>
            <a:solidFill>
              <a:srgbClr val="C00000">
                <a:alpha val="20000"/>
              </a:srgbClr>
            </a:solidFill>
            <a:ln w="25400" cmpd="sng">
              <a:solidFill>
                <a:schemeClr val="tx1">
                  <a:lumMod val="75000"/>
                  <a:lumOff val="2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ko-KR" altLang="en-US" sz="4000" dirty="0">
                <a:solidFill>
                  <a:srgbClr val="C00000"/>
                </a:solidFill>
                <a:latin typeface="Tahoma" panose="020B0604030504040204" pitchFamily="34" charset="0"/>
                <a:ea typeface="맑은 고딕" panose="020B0503020000020004" pitchFamily="34" charset="-127"/>
                <a:cs typeface="Tahoma" panose="020B0604030504040204" pitchFamily="34" charset="0"/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E06B104E-47F4-7B48-8509-2651051EFF90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2090017" y="2531451"/>
              <a:ext cx="178888" cy="17988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6350">
              <a:solidFill>
                <a:srgbClr val="969696"/>
              </a:solidFill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endParaRPr kumimoji="0" lang="ko-KR" altLang="en-US" sz="100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248" name="타원 247">
              <a:extLst>
                <a:ext uri="{FF2B5EF4-FFF2-40B4-BE49-F238E27FC236}">
                  <a16:creationId xmlns:a16="http://schemas.microsoft.com/office/drawing/2014/main" id="{C64E7151-024C-5F40-8379-C4FEE1D78DEB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464157" y="2531451"/>
              <a:ext cx="178888" cy="17988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6350">
              <a:solidFill>
                <a:srgbClr val="969696"/>
              </a:solidFill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endParaRPr kumimoji="0" lang="ko-KR" altLang="en-US" sz="100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249" name="타원 248">
              <a:extLst>
                <a:ext uri="{FF2B5EF4-FFF2-40B4-BE49-F238E27FC236}">
                  <a16:creationId xmlns:a16="http://schemas.microsoft.com/office/drawing/2014/main" id="{0DACCFCD-2573-9D4E-A992-D0DE8F2465DF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911864" y="2531451"/>
              <a:ext cx="178888" cy="17988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6350">
              <a:solidFill>
                <a:srgbClr val="969696"/>
              </a:solidFill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endParaRPr kumimoji="0" lang="ko-KR" altLang="en-US" sz="100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250" name="타원 249">
              <a:extLst>
                <a:ext uri="{FF2B5EF4-FFF2-40B4-BE49-F238E27FC236}">
                  <a16:creationId xmlns:a16="http://schemas.microsoft.com/office/drawing/2014/main" id="{910FC190-2665-4C42-A5B2-582F9C987456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2091903" y="3536907"/>
              <a:ext cx="178888" cy="17988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6350">
              <a:solidFill>
                <a:srgbClr val="969696"/>
              </a:solidFill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endParaRPr kumimoji="0" lang="ko-KR" altLang="en-US" sz="100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251" name="타원 250">
              <a:extLst>
                <a:ext uri="{FF2B5EF4-FFF2-40B4-BE49-F238E27FC236}">
                  <a16:creationId xmlns:a16="http://schemas.microsoft.com/office/drawing/2014/main" id="{7DB94E10-336E-9C42-B23A-062D907E1A0C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466043" y="3536907"/>
              <a:ext cx="178888" cy="17988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6350">
              <a:solidFill>
                <a:srgbClr val="969696"/>
              </a:solidFill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endParaRPr kumimoji="0" lang="ko-KR" altLang="en-US" sz="100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252" name="타원 251">
              <a:extLst>
                <a:ext uri="{FF2B5EF4-FFF2-40B4-BE49-F238E27FC236}">
                  <a16:creationId xmlns:a16="http://schemas.microsoft.com/office/drawing/2014/main" id="{948243D7-02A1-E045-85CB-48F37598453C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913750" y="3536907"/>
              <a:ext cx="178888" cy="17988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6350">
              <a:solidFill>
                <a:srgbClr val="969696"/>
              </a:solidFill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endParaRPr kumimoji="0" lang="ko-KR" altLang="en-US" sz="100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E395AAF-867D-A04D-B612-F601DECE217F}"/>
                </a:ext>
              </a:extLst>
            </p:cNvPr>
            <p:cNvSpPr txBox="1"/>
            <p:nvPr/>
          </p:nvSpPr>
          <p:spPr>
            <a:xfrm>
              <a:off x="1774731" y="2259210"/>
              <a:ext cx="845744" cy="23767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kumimoji="1" lang="en-US" altLang="ko-KR" sz="1100" b="0" dirty="0">
                  <a:latin typeface="+mn-ea"/>
                  <a:ea typeface="+mn-ea"/>
                </a:rPr>
                <a:t>Too few</a:t>
              </a:r>
              <a:endParaRPr kumimoji="1" lang="ko-KR" altLang="en-US" sz="1100" b="0" dirty="0">
                <a:latin typeface="+mn-ea"/>
                <a:ea typeface="+mn-ea"/>
              </a:endParaRPr>
            </a:p>
          </p:txBody>
        </p:sp>
        <p:sp>
          <p:nvSpPr>
            <p:cNvPr id="258" name="TextBox 257">
              <a:extLst>
                <a:ext uri="{FF2B5EF4-FFF2-40B4-BE49-F238E27FC236}">
                  <a16:creationId xmlns:a16="http://schemas.microsoft.com/office/drawing/2014/main" id="{58E4DDFC-8E8B-754D-8039-61EB1327C92E}"/>
                </a:ext>
              </a:extLst>
            </p:cNvPr>
            <p:cNvSpPr txBox="1"/>
            <p:nvPr/>
          </p:nvSpPr>
          <p:spPr>
            <a:xfrm>
              <a:off x="4570293" y="2259210"/>
              <a:ext cx="845744" cy="23767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kumimoji="1" lang="en-US" altLang="ko-KR" sz="1100" b="0" dirty="0">
                  <a:latin typeface="+mn-ea"/>
                  <a:ea typeface="+mn-ea"/>
                </a:rPr>
                <a:t>Too many</a:t>
              </a:r>
              <a:endParaRPr kumimoji="1" lang="ko-KR" altLang="en-US" sz="1100" b="0" dirty="0">
                <a:latin typeface="+mn-ea"/>
                <a:ea typeface="+mn-ea"/>
              </a:endParaRPr>
            </a:p>
          </p:txBody>
        </p:sp>
        <p:sp>
          <p:nvSpPr>
            <p:cNvPr id="259" name="TextBox 258">
              <a:extLst>
                <a:ext uri="{FF2B5EF4-FFF2-40B4-BE49-F238E27FC236}">
                  <a16:creationId xmlns:a16="http://schemas.microsoft.com/office/drawing/2014/main" id="{64212E53-FB07-1D49-B761-E3CF6DEA330D}"/>
                </a:ext>
              </a:extLst>
            </p:cNvPr>
            <p:cNvSpPr txBox="1"/>
            <p:nvPr/>
          </p:nvSpPr>
          <p:spPr>
            <a:xfrm>
              <a:off x="1776616" y="3111684"/>
              <a:ext cx="845744" cy="39145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kumimoji="1" lang="en-US" altLang="ko-KR" sz="1100" b="0" dirty="0">
                  <a:latin typeface="+mn-ea"/>
                  <a:ea typeface="+mn-ea"/>
                </a:rPr>
                <a:t>Too </a:t>
              </a:r>
              <a:br>
                <a:rPr kumimoji="1" lang="en-US" altLang="ko-KR" sz="1100" b="0" dirty="0">
                  <a:latin typeface="+mn-ea"/>
                  <a:ea typeface="+mn-ea"/>
                </a:rPr>
              </a:br>
              <a:r>
                <a:rPr kumimoji="1" lang="en-US" altLang="ko-KR" sz="1100" b="0" dirty="0">
                  <a:latin typeface="+mn-ea"/>
                  <a:ea typeface="+mn-ea"/>
                </a:rPr>
                <a:t>Simple</a:t>
              </a:r>
              <a:endParaRPr kumimoji="1" lang="ko-KR" altLang="en-US" sz="1100" b="0" dirty="0">
                <a:latin typeface="+mn-ea"/>
                <a:ea typeface="+mn-ea"/>
              </a:endParaRPr>
            </a:p>
          </p:txBody>
        </p:sp>
        <p:sp>
          <p:nvSpPr>
            <p:cNvPr id="260" name="TextBox 259">
              <a:extLst>
                <a:ext uri="{FF2B5EF4-FFF2-40B4-BE49-F238E27FC236}">
                  <a16:creationId xmlns:a16="http://schemas.microsoft.com/office/drawing/2014/main" id="{D702C306-CD57-444A-8588-39B51D0CB6D8}"/>
                </a:ext>
              </a:extLst>
            </p:cNvPr>
            <p:cNvSpPr txBox="1"/>
            <p:nvPr/>
          </p:nvSpPr>
          <p:spPr>
            <a:xfrm>
              <a:off x="4572179" y="3111684"/>
              <a:ext cx="845744" cy="39145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kumimoji="1" lang="en-US" altLang="ko-KR" sz="1100" b="0" dirty="0">
                  <a:latin typeface="+mn-ea"/>
                  <a:ea typeface="+mn-ea"/>
                </a:rPr>
                <a:t>Too Complex</a:t>
              </a:r>
              <a:endParaRPr kumimoji="1" lang="ko-KR" altLang="en-US" sz="1100" b="0" dirty="0">
                <a:latin typeface="+mn-ea"/>
                <a:ea typeface="+mn-ea"/>
              </a:endParaRPr>
            </a:p>
          </p:txBody>
        </p:sp>
        <p:sp>
          <p:nvSpPr>
            <p:cNvPr id="261" name="TextBox 260">
              <a:extLst>
                <a:ext uri="{FF2B5EF4-FFF2-40B4-BE49-F238E27FC236}">
                  <a16:creationId xmlns:a16="http://schemas.microsoft.com/office/drawing/2014/main" id="{9218E618-4D10-D548-A2AA-2384F3557C41}"/>
                </a:ext>
              </a:extLst>
            </p:cNvPr>
            <p:cNvSpPr txBox="1"/>
            <p:nvPr/>
          </p:nvSpPr>
          <p:spPr>
            <a:xfrm>
              <a:off x="243627" y="1795083"/>
              <a:ext cx="1329466" cy="25165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kumimoji="1" lang="en-US" altLang="ko-KR" sz="12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Key Concern</a:t>
              </a:r>
              <a:endParaRPr kumimoji="1" lang="ko-KR" altLang="en-US" sz="1200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endParaRP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105116D7-B3E4-C94B-A8F5-1CBDC5B8D5EA}"/>
                </a:ext>
              </a:extLst>
            </p:cNvPr>
            <p:cNvSpPr/>
            <p:nvPr/>
          </p:nvSpPr>
          <p:spPr>
            <a:xfrm>
              <a:off x="3228443" y="2780839"/>
              <a:ext cx="691114" cy="64311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>
                <a:spcBef>
                  <a:spcPts val="600"/>
                </a:spcBef>
              </a:pPr>
              <a:r>
                <a:rPr lang="en-US" altLang="ko-KR" sz="4000" dirty="0">
                  <a:solidFill>
                    <a:srgbClr val="C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??</a:t>
              </a:r>
              <a:endParaRPr lang="ko-KR" altLang="en-US" sz="4000" dirty="0">
                <a:solidFill>
                  <a:srgbClr val="C00000"/>
                </a:solidFill>
                <a:latin typeface="Tahoma" panose="020B0604030504040204" pitchFamily="34" charset="0"/>
                <a:ea typeface="맑은 고딕" panose="020B0503020000020004" pitchFamily="34" charset="-127"/>
                <a:cs typeface="Tahoma" panose="020B0604030504040204" pitchFamily="34" charset="0"/>
              </a:endParaRP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6655F1DA-523A-9D4E-8C42-C5A2FFB0C10E}"/>
              </a:ext>
            </a:extLst>
          </p:cNvPr>
          <p:cNvGrpSpPr/>
          <p:nvPr/>
        </p:nvGrpSpPr>
        <p:grpSpPr>
          <a:xfrm>
            <a:off x="4349373" y="4998737"/>
            <a:ext cx="1275696" cy="1219510"/>
            <a:chOff x="4359840" y="4941168"/>
            <a:chExt cx="1885582" cy="1805103"/>
          </a:xfrm>
        </p:grpSpPr>
        <p:pic>
          <p:nvPicPr>
            <p:cNvPr id="265" name="Picture 10" descr="page10image47498896">
              <a:extLst>
                <a:ext uri="{FF2B5EF4-FFF2-40B4-BE49-F238E27FC236}">
                  <a16:creationId xmlns:a16="http://schemas.microsoft.com/office/drawing/2014/main" id="{1C40658B-FC23-3E40-922B-D9435BB999B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47" t="20002" r="94240" b="59150"/>
            <a:stretch/>
          </p:blipFill>
          <p:spPr bwMode="auto">
            <a:xfrm>
              <a:off x="4359840" y="5557884"/>
              <a:ext cx="196060" cy="79433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6" name="Picture 10" descr="page10image47498896">
              <a:extLst>
                <a:ext uri="{FF2B5EF4-FFF2-40B4-BE49-F238E27FC236}">
                  <a16:creationId xmlns:a16="http://schemas.microsoft.com/office/drawing/2014/main" id="{4A342A6F-566B-264B-B40D-386A3BD55D5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714" t="7633" b="48830"/>
            <a:stretch/>
          </p:blipFill>
          <p:spPr bwMode="auto">
            <a:xfrm>
              <a:off x="4546880" y="5087516"/>
              <a:ext cx="1698542" cy="16587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7" name="Picture 10" descr="page10image47498896">
              <a:extLst>
                <a:ext uri="{FF2B5EF4-FFF2-40B4-BE49-F238E27FC236}">
                  <a16:creationId xmlns:a16="http://schemas.microsoft.com/office/drawing/2014/main" id="{AB396141-6C51-8D41-B1DD-CB1AA4EA310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949" t="1651" r="10212" b="93952"/>
            <a:stretch/>
          </p:blipFill>
          <p:spPr bwMode="auto">
            <a:xfrm>
              <a:off x="4808984" y="4941168"/>
              <a:ext cx="1106082" cy="16753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8A388429-D14E-BF4E-A972-3C94FB7C32C5}"/>
              </a:ext>
            </a:extLst>
          </p:cNvPr>
          <p:cNvGrpSpPr/>
          <p:nvPr/>
        </p:nvGrpSpPr>
        <p:grpSpPr>
          <a:xfrm>
            <a:off x="1474931" y="4958143"/>
            <a:ext cx="1227434" cy="1279169"/>
            <a:chOff x="-876537" y="4875505"/>
            <a:chExt cx="1814248" cy="1893409"/>
          </a:xfrm>
        </p:grpSpPr>
        <p:pic>
          <p:nvPicPr>
            <p:cNvPr id="269" name="Picture 10" descr="page10image47498896">
              <a:extLst>
                <a:ext uri="{FF2B5EF4-FFF2-40B4-BE49-F238E27FC236}">
                  <a16:creationId xmlns:a16="http://schemas.microsoft.com/office/drawing/2014/main" id="{8ED7235F-7FA5-FA41-9145-799D75896E1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015" r="55021" b="95344"/>
            <a:stretch/>
          </p:blipFill>
          <p:spPr bwMode="auto">
            <a:xfrm>
              <a:off x="-310820" y="4875505"/>
              <a:ext cx="919145" cy="1773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0" name="Picture 10" descr="page10image47498896">
              <a:extLst>
                <a:ext uri="{FF2B5EF4-FFF2-40B4-BE49-F238E27FC236}">
                  <a16:creationId xmlns:a16="http://schemas.microsoft.com/office/drawing/2014/main" id="{D41A46DB-0EF5-7840-B6BB-DA38DBDF2B2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364" t="56425" r="46393"/>
            <a:stretch/>
          </p:blipFill>
          <p:spPr bwMode="auto">
            <a:xfrm>
              <a:off x="-682469" y="5108700"/>
              <a:ext cx="1620180" cy="16602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1" name="Picture 10" descr="page10image47498896">
              <a:extLst>
                <a:ext uri="{FF2B5EF4-FFF2-40B4-BE49-F238E27FC236}">
                  <a16:creationId xmlns:a16="http://schemas.microsoft.com/office/drawing/2014/main" id="{1E073EC1-5E5C-C341-B04F-77BD13DA3BD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7356" r="94888" b="11794"/>
            <a:stretch/>
          </p:blipFill>
          <p:spPr bwMode="auto">
            <a:xfrm>
              <a:off x="-876537" y="5535037"/>
              <a:ext cx="196060" cy="7943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152143B3-310D-8F46-AF66-F1BEB62153A5}"/>
              </a:ext>
            </a:extLst>
          </p:cNvPr>
          <p:cNvGrpSpPr/>
          <p:nvPr/>
        </p:nvGrpSpPr>
        <p:grpSpPr>
          <a:xfrm>
            <a:off x="2871767" y="4981908"/>
            <a:ext cx="1271368" cy="1242236"/>
            <a:chOff x="1688239" y="4823591"/>
            <a:chExt cx="1879185" cy="1838744"/>
          </a:xfrm>
        </p:grpSpPr>
        <p:pic>
          <p:nvPicPr>
            <p:cNvPr id="268" name="Picture 10" descr="page10image47498896">
              <a:extLst>
                <a:ext uri="{FF2B5EF4-FFF2-40B4-BE49-F238E27FC236}">
                  <a16:creationId xmlns:a16="http://schemas.microsoft.com/office/drawing/2014/main" id="{D4FC6C02-BC98-A547-BD3D-B5C9A58204E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74" t="7215" r="45227" b="49249"/>
            <a:stretch/>
          </p:blipFill>
          <p:spPr bwMode="auto">
            <a:xfrm>
              <a:off x="1868410" y="5003580"/>
              <a:ext cx="1699014" cy="16587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2" name="Picture 10" descr="page10image47498896">
              <a:extLst>
                <a:ext uri="{FF2B5EF4-FFF2-40B4-BE49-F238E27FC236}">
                  <a16:creationId xmlns:a16="http://schemas.microsoft.com/office/drawing/2014/main" id="{63C9D4E0-31BF-F94A-A222-EB60E6059F2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015" r="55021" b="95344"/>
            <a:stretch/>
          </p:blipFill>
          <p:spPr bwMode="auto">
            <a:xfrm>
              <a:off x="2288704" y="4823591"/>
              <a:ext cx="919145" cy="1773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3" name="Picture 10" descr="page10image47498896">
              <a:extLst>
                <a:ext uri="{FF2B5EF4-FFF2-40B4-BE49-F238E27FC236}">
                  <a16:creationId xmlns:a16="http://schemas.microsoft.com/office/drawing/2014/main" id="{697C9418-AA64-7246-A4F4-9E60BBD24A5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47" t="20002" r="94240" b="59150"/>
            <a:stretch/>
          </p:blipFill>
          <p:spPr bwMode="auto">
            <a:xfrm>
              <a:off x="1688239" y="5478977"/>
              <a:ext cx="196060" cy="79433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74" name="TextBox 273">
            <a:extLst>
              <a:ext uri="{FF2B5EF4-FFF2-40B4-BE49-F238E27FC236}">
                <a16:creationId xmlns:a16="http://schemas.microsoft.com/office/drawing/2014/main" id="{EA2EBEED-F374-E842-96A7-C6B3DEB9FCB5}"/>
              </a:ext>
            </a:extLst>
          </p:cNvPr>
          <p:cNvSpPr txBox="1"/>
          <p:nvPr/>
        </p:nvSpPr>
        <p:spPr>
          <a:xfrm>
            <a:off x="92461" y="5275543"/>
            <a:ext cx="1382503" cy="54646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fontAlgn="ctr">
              <a:spcBef>
                <a:spcPts val="600"/>
              </a:spcBef>
            </a:pPr>
            <a:r>
              <a:rPr lang="en-US" altLang="ko-KR" sz="1300" b="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Bias vs.</a:t>
            </a:r>
          </a:p>
          <a:p>
            <a:pPr algn="ctr" fontAlgn="ctr">
              <a:spcBef>
                <a:spcPts val="600"/>
              </a:spcBef>
            </a:pPr>
            <a:r>
              <a:rPr lang="en-US" altLang="ko-KR" sz="1300" b="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Variance</a:t>
            </a:r>
          </a:p>
        </p:txBody>
      </p:sp>
    </p:spTree>
    <p:extLst>
      <p:ext uri="{BB962C8B-B14F-4D97-AF65-F5344CB8AC3E}">
        <p14:creationId xmlns:p14="http://schemas.microsoft.com/office/powerpoint/2010/main" val="9426384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모서리가 둥근 직사각형 39">
            <a:extLst>
              <a:ext uri="{FF2B5EF4-FFF2-40B4-BE49-F238E27FC236}">
                <a16:creationId xmlns:a16="http://schemas.microsoft.com/office/drawing/2014/main" id="{F7CC3836-40AE-2C4C-856B-63D55C587899}"/>
              </a:ext>
            </a:extLst>
          </p:cNvPr>
          <p:cNvSpPr/>
          <p:nvPr/>
        </p:nvSpPr>
        <p:spPr>
          <a:xfrm>
            <a:off x="2395322" y="1894114"/>
            <a:ext cx="7223463" cy="4381326"/>
          </a:xfrm>
          <a:prstGeom prst="roundRect">
            <a:avLst>
              <a:gd name="adj" fmla="val 1324"/>
            </a:avLst>
          </a:prstGeom>
          <a:solidFill>
            <a:schemeClr val="bg1">
              <a:lumMod val="75000"/>
            </a:schemeClr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ko-KR" altLang="en-US" dirty="0">
              <a:solidFill>
                <a:prstClr val="black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DC5423-B1FF-9D47-8F8A-87FE9DCAE6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BEB48F-B7EB-46C9-A9CE-1654B881328A}" type="slidenum">
              <a:rPr lang="ko-KR" altLang="en-US" smtClean="0"/>
              <a:pPr/>
              <a:t>4</a:t>
            </a:fld>
            <a:r>
              <a:rPr lang="ko-KR" altLang="en-US" dirty="0"/>
              <a:t> </a:t>
            </a:r>
            <a:r>
              <a:rPr lang="ko-KR" altLang="en-US" b="0" dirty="0"/>
              <a:t> </a:t>
            </a:r>
            <a:r>
              <a:rPr lang="en-US" altLang="ko-KR" b="0" dirty="0"/>
              <a:t>page</a:t>
            </a:r>
            <a:endParaRPr lang="ko-KR" altLang="en-US" dirty="0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2DD3E64C-8961-EF48-85E2-4875B5260D1B}"/>
              </a:ext>
            </a:extLst>
          </p:cNvPr>
          <p:cNvSpPr txBox="1">
            <a:spLocks/>
          </p:cNvSpPr>
          <p:nvPr/>
        </p:nvSpPr>
        <p:spPr>
          <a:xfrm>
            <a:off x="5452534" y="189654"/>
            <a:ext cx="4333470" cy="3928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lang="ko-KR" altLang="en-US" sz="2000" b="1" kern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2pPr>
            <a:lvl3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3pPr>
            <a:lvl4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4pPr>
            <a:lvl5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5pPr>
            <a:lvl6pPr marL="4572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6pPr>
            <a:lvl7pPr marL="9144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7pPr>
            <a:lvl8pPr marL="13716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8pPr>
            <a:lvl9pPr marL="18288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9pPr>
          </a:lstStyle>
          <a:p>
            <a:pPr algn="r"/>
            <a:r>
              <a:rPr lang="en-US" altLang="ko-KR" sz="14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II. Modeling Process </a:t>
            </a:r>
            <a:endParaRPr lang="ko-KR" altLang="en-US" sz="1400" dirty="0">
              <a:solidFill>
                <a:prstClr val="black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41BF69F6-4069-A349-8E88-62E8F18C9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485" y="203378"/>
            <a:ext cx="5364596" cy="392894"/>
          </a:xfrm>
        </p:spPr>
        <p:txBody>
          <a:bodyPr/>
          <a:lstStyle/>
          <a:p>
            <a:r>
              <a:rPr lang="en-US" altLang="ko-KR" sz="18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1. EDA &amp; Data pre-processing</a:t>
            </a:r>
            <a:endParaRPr lang="ko-KR" altLang="en-US" sz="1800" dirty="0">
              <a:solidFill>
                <a:prstClr val="black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텍스트 개체 틀 2">
            <a:extLst>
              <a:ext uri="{FF2B5EF4-FFF2-40B4-BE49-F238E27FC236}">
                <a16:creationId xmlns:a16="http://schemas.microsoft.com/office/drawing/2014/main" id="{C353A69C-9AF9-2449-8685-B326502E6C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08483" y="789931"/>
            <a:ext cx="9253029" cy="318924"/>
          </a:xfrm>
        </p:spPr>
        <p:txBody>
          <a:bodyPr/>
          <a:lstStyle/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US" altLang="ko-KR" sz="1600" dirty="0">
                <a:latin typeface="Tahoma" panose="020B0604030504040204" pitchFamily="34" charset="0"/>
                <a:cs typeface="Tahoma" panose="020B0604030504040204" pitchFamily="34" charset="0"/>
              </a:rPr>
              <a:t>Process &amp; Tasks  - EDA </a:t>
            </a:r>
          </a:p>
        </p:txBody>
      </p:sp>
      <p:sp>
        <p:nvSpPr>
          <p:cNvPr id="13" name="자유형 12">
            <a:extLst>
              <a:ext uri="{FF2B5EF4-FFF2-40B4-BE49-F238E27FC236}">
                <a16:creationId xmlns:a16="http://schemas.microsoft.com/office/drawing/2014/main" id="{FE2019FC-5A60-9C4D-87D7-37D752DD3776}"/>
              </a:ext>
            </a:extLst>
          </p:cNvPr>
          <p:cNvSpPr/>
          <p:nvPr/>
        </p:nvSpPr>
        <p:spPr>
          <a:xfrm>
            <a:off x="2019742" y="1423715"/>
            <a:ext cx="362314" cy="4706593"/>
          </a:xfrm>
          <a:custGeom>
            <a:avLst/>
            <a:gdLst>
              <a:gd name="connsiteX0" fmla="*/ 0 w 846667"/>
              <a:gd name="connsiteY0" fmla="*/ 1617133 h 2446867"/>
              <a:gd name="connsiteX1" fmla="*/ 846667 w 846667"/>
              <a:gd name="connsiteY1" fmla="*/ 0 h 2446867"/>
              <a:gd name="connsiteX2" fmla="*/ 846667 w 846667"/>
              <a:gd name="connsiteY2" fmla="*/ 2446867 h 2446867"/>
              <a:gd name="connsiteX3" fmla="*/ 16934 w 846667"/>
              <a:gd name="connsiteY3" fmla="*/ 2446867 h 2446867"/>
              <a:gd name="connsiteX4" fmla="*/ 0 w 846667"/>
              <a:gd name="connsiteY4" fmla="*/ 1617133 h 2446867"/>
              <a:gd name="connsiteX0" fmla="*/ 2116 w 848783"/>
              <a:gd name="connsiteY0" fmla="*/ 1617133 h 2453217"/>
              <a:gd name="connsiteX1" fmla="*/ 848783 w 848783"/>
              <a:gd name="connsiteY1" fmla="*/ 0 h 2453217"/>
              <a:gd name="connsiteX2" fmla="*/ 848783 w 848783"/>
              <a:gd name="connsiteY2" fmla="*/ 2446867 h 2453217"/>
              <a:gd name="connsiteX3" fmla="*/ 0 w 848783"/>
              <a:gd name="connsiteY3" fmla="*/ 2453217 h 2453217"/>
              <a:gd name="connsiteX4" fmla="*/ 2116 w 848783"/>
              <a:gd name="connsiteY4" fmla="*/ 1617133 h 2453217"/>
              <a:gd name="connsiteX0" fmla="*/ 2116 w 848783"/>
              <a:gd name="connsiteY0" fmla="*/ 1617133 h 2453217"/>
              <a:gd name="connsiteX1" fmla="*/ 848783 w 848783"/>
              <a:gd name="connsiteY1" fmla="*/ 0 h 2453217"/>
              <a:gd name="connsiteX2" fmla="*/ 848783 w 848783"/>
              <a:gd name="connsiteY2" fmla="*/ 2453158 h 2453217"/>
              <a:gd name="connsiteX3" fmla="*/ 0 w 848783"/>
              <a:gd name="connsiteY3" fmla="*/ 2453217 h 2453217"/>
              <a:gd name="connsiteX4" fmla="*/ 2116 w 848783"/>
              <a:gd name="connsiteY4" fmla="*/ 1617133 h 2453217"/>
              <a:gd name="connsiteX0" fmla="*/ 2116 w 848783"/>
              <a:gd name="connsiteY0" fmla="*/ 1617133 h 2453217"/>
              <a:gd name="connsiteX1" fmla="*/ 848783 w 848783"/>
              <a:gd name="connsiteY1" fmla="*/ 0 h 2453217"/>
              <a:gd name="connsiteX2" fmla="*/ 830471 w 848783"/>
              <a:gd name="connsiteY2" fmla="*/ 2339933 h 2453217"/>
              <a:gd name="connsiteX3" fmla="*/ 0 w 848783"/>
              <a:gd name="connsiteY3" fmla="*/ 2453217 h 2453217"/>
              <a:gd name="connsiteX4" fmla="*/ 2116 w 848783"/>
              <a:gd name="connsiteY4" fmla="*/ 1617133 h 2453217"/>
              <a:gd name="connsiteX0" fmla="*/ 75366 w 848783"/>
              <a:gd name="connsiteY0" fmla="*/ 786814 h 2453217"/>
              <a:gd name="connsiteX1" fmla="*/ 848783 w 848783"/>
              <a:gd name="connsiteY1" fmla="*/ 0 h 2453217"/>
              <a:gd name="connsiteX2" fmla="*/ 830471 w 848783"/>
              <a:gd name="connsiteY2" fmla="*/ 2339933 h 2453217"/>
              <a:gd name="connsiteX3" fmla="*/ 0 w 848783"/>
              <a:gd name="connsiteY3" fmla="*/ 2453217 h 2453217"/>
              <a:gd name="connsiteX4" fmla="*/ 75366 w 848783"/>
              <a:gd name="connsiteY4" fmla="*/ 786814 h 2453217"/>
              <a:gd name="connsiteX0" fmla="*/ 75366 w 848783"/>
              <a:gd name="connsiteY0" fmla="*/ 786814 h 2708258"/>
              <a:gd name="connsiteX1" fmla="*/ 848783 w 848783"/>
              <a:gd name="connsiteY1" fmla="*/ 0 h 2708258"/>
              <a:gd name="connsiteX2" fmla="*/ 830471 w 848783"/>
              <a:gd name="connsiteY2" fmla="*/ 2708258 h 2708258"/>
              <a:gd name="connsiteX3" fmla="*/ 0 w 848783"/>
              <a:gd name="connsiteY3" fmla="*/ 2453217 h 2708258"/>
              <a:gd name="connsiteX4" fmla="*/ 75366 w 848783"/>
              <a:gd name="connsiteY4" fmla="*/ 786814 h 2708258"/>
              <a:gd name="connsiteX0" fmla="*/ 75366 w 876580"/>
              <a:gd name="connsiteY0" fmla="*/ 786814 h 2699888"/>
              <a:gd name="connsiteX1" fmla="*/ 848783 w 876580"/>
              <a:gd name="connsiteY1" fmla="*/ 0 h 2699888"/>
              <a:gd name="connsiteX2" fmla="*/ 876580 w 876580"/>
              <a:gd name="connsiteY2" fmla="*/ 2699888 h 2699888"/>
              <a:gd name="connsiteX3" fmla="*/ 0 w 876580"/>
              <a:gd name="connsiteY3" fmla="*/ 2453217 h 2699888"/>
              <a:gd name="connsiteX4" fmla="*/ 75366 w 876580"/>
              <a:gd name="connsiteY4" fmla="*/ 786814 h 2699888"/>
              <a:gd name="connsiteX0" fmla="*/ 11 w 904973"/>
              <a:gd name="connsiteY0" fmla="*/ 1608009 h 2699888"/>
              <a:gd name="connsiteX1" fmla="*/ 877176 w 904973"/>
              <a:gd name="connsiteY1" fmla="*/ 0 h 2699888"/>
              <a:gd name="connsiteX2" fmla="*/ 904973 w 904973"/>
              <a:gd name="connsiteY2" fmla="*/ 2699888 h 2699888"/>
              <a:gd name="connsiteX3" fmla="*/ 28393 w 904973"/>
              <a:gd name="connsiteY3" fmla="*/ 2453217 h 2699888"/>
              <a:gd name="connsiteX4" fmla="*/ 11 w 904973"/>
              <a:gd name="connsiteY4" fmla="*/ 1608009 h 2699888"/>
              <a:gd name="connsiteX0" fmla="*/ 13117 w 876580"/>
              <a:gd name="connsiteY0" fmla="*/ 1690882 h 2699888"/>
              <a:gd name="connsiteX1" fmla="*/ 848783 w 876580"/>
              <a:gd name="connsiteY1" fmla="*/ 0 h 2699888"/>
              <a:gd name="connsiteX2" fmla="*/ 876580 w 876580"/>
              <a:gd name="connsiteY2" fmla="*/ 2699888 h 2699888"/>
              <a:gd name="connsiteX3" fmla="*/ 0 w 876580"/>
              <a:gd name="connsiteY3" fmla="*/ 2453217 h 2699888"/>
              <a:gd name="connsiteX4" fmla="*/ 13117 w 876580"/>
              <a:gd name="connsiteY4" fmla="*/ 1690882 h 2699888"/>
              <a:gd name="connsiteX0" fmla="*/ 13117 w 896791"/>
              <a:gd name="connsiteY0" fmla="*/ 1690882 h 2808711"/>
              <a:gd name="connsiteX1" fmla="*/ 848783 w 896791"/>
              <a:gd name="connsiteY1" fmla="*/ 0 h 2808711"/>
              <a:gd name="connsiteX2" fmla="*/ 896791 w 896791"/>
              <a:gd name="connsiteY2" fmla="*/ 2808711 h 2808711"/>
              <a:gd name="connsiteX3" fmla="*/ 0 w 896791"/>
              <a:gd name="connsiteY3" fmla="*/ 2453217 h 2808711"/>
              <a:gd name="connsiteX4" fmla="*/ 13117 w 896791"/>
              <a:gd name="connsiteY4" fmla="*/ 1690882 h 2808711"/>
              <a:gd name="connsiteX0" fmla="*/ 13117 w 917002"/>
              <a:gd name="connsiteY0" fmla="*/ 1690882 h 2925906"/>
              <a:gd name="connsiteX1" fmla="*/ 848783 w 917002"/>
              <a:gd name="connsiteY1" fmla="*/ 0 h 2925906"/>
              <a:gd name="connsiteX2" fmla="*/ 917002 w 917002"/>
              <a:gd name="connsiteY2" fmla="*/ 2925906 h 2925906"/>
              <a:gd name="connsiteX3" fmla="*/ 0 w 917002"/>
              <a:gd name="connsiteY3" fmla="*/ 2453217 h 2925906"/>
              <a:gd name="connsiteX4" fmla="*/ 13117 w 917002"/>
              <a:gd name="connsiteY4" fmla="*/ 1690882 h 2925906"/>
              <a:gd name="connsiteX0" fmla="*/ 114169 w 917002"/>
              <a:gd name="connsiteY0" fmla="*/ 125506 h 2925906"/>
              <a:gd name="connsiteX1" fmla="*/ 848783 w 917002"/>
              <a:gd name="connsiteY1" fmla="*/ 0 h 2925906"/>
              <a:gd name="connsiteX2" fmla="*/ 917002 w 917002"/>
              <a:gd name="connsiteY2" fmla="*/ 2925906 h 2925906"/>
              <a:gd name="connsiteX3" fmla="*/ 0 w 917002"/>
              <a:gd name="connsiteY3" fmla="*/ 2453217 h 2925906"/>
              <a:gd name="connsiteX4" fmla="*/ 114169 w 917002"/>
              <a:gd name="connsiteY4" fmla="*/ 125506 h 2925906"/>
              <a:gd name="connsiteX0" fmla="*/ 33328 w 836161"/>
              <a:gd name="connsiteY0" fmla="*/ 125506 h 2925906"/>
              <a:gd name="connsiteX1" fmla="*/ 767942 w 836161"/>
              <a:gd name="connsiteY1" fmla="*/ 0 h 2925906"/>
              <a:gd name="connsiteX2" fmla="*/ 836161 w 836161"/>
              <a:gd name="connsiteY2" fmla="*/ 2925906 h 2925906"/>
              <a:gd name="connsiteX3" fmla="*/ 0 w 836161"/>
              <a:gd name="connsiteY3" fmla="*/ 1666344 h 2925906"/>
              <a:gd name="connsiteX4" fmla="*/ 33328 w 836161"/>
              <a:gd name="connsiteY4" fmla="*/ 125506 h 2925906"/>
              <a:gd name="connsiteX0" fmla="*/ 33328 w 795741"/>
              <a:gd name="connsiteY0" fmla="*/ 125506 h 4918204"/>
              <a:gd name="connsiteX1" fmla="*/ 767942 w 795741"/>
              <a:gd name="connsiteY1" fmla="*/ 0 h 4918204"/>
              <a:gd name="connsiteX2" fmla="*/ 795741 w 795741"/>
              <a:gd name="connsiteY2" fmla="*/ 4918204 h 4918204"/>
              <a:gd name="connsiteX3" fmla="*/ 0 w 795741"/>
              <a:gd name="connsiteY3" fmla="*/ 1666344 h 4918204"/>
              <a:gd name="connsiteX4" fmla="*/ 33328 w 795741"/>
              <a:gd name="connsiteY4" fmla="*/ 125506 h 4918204"/>
              <a:gd name="connsiteX0" fmla="*/ 13117 w 775530"/>
              <a:gd name="connsiteY0" fmla="*/ 125506 h 4918204"/>
              <a:gd name="connsiteX1" fmla="*/ 747731 w 775530"/>
              <a:gd name="connsiteY1" fmla="*/ 0 h 4918204"/>
              <a:gd name="connsiteX2" fmla="*/ 775530 w 775530"/>
              <a:gd name="connsiteY2" fmla="*/ 4918204 h 4918204"/>
              <a:gd name="connsiteX3" fmla="*/ 0 w 775530"/>
              <a:gd name="connsiteY3" fmla="*/ 1515666 h 4918204"/>
              <a:gd name="connsiteX4" fmla="*/ 13117 w 775530"/>
              <a:gd name="connsiteY4" fmla="*/ 125506 h 4918204"/>
              <a:gd name="connsiteX0" fmla="*/ 13117 w 775530"/>
              <a:gd name="connsiteY0" fmla="*/ 167361 h 4960059"/>
              <a:gd name="connsiteX1" fmla="*/ 747731 w 775530"/>
              <a:gd name="connsiteY1" fmla="*/ 0 h 4960059"/>
              <a:gd name="connsiteX2" fmla="*/ 775530 w 775530"/>
              <a:gd name="connsiteY2" fmla="*/ 4960059 h 4960059"/>
              <a:gd name="connsiteX3" fmla="*/ 0 w 775530"/>
              <a:gd name="connsiteY3" fmla="*/ 1557521 h 4960059"/>
              <a:gd name="connsiteX4" fmla="*/ 13117 w 775530"/>
              <a:gd name="connsiteY4" fmla="*/ 167361 h 4960059"/>
              <a:gd name="connsiteX0" fmla="*/ 13117 w 747731"/>
              <a:gd name="connsiteY0" fmla="*/ 167361 h 4968430"/>
              <a:gd name="connsiteX1" fmla="*/ 747731 w 747731"/>
              <a:gd name="connsiteY1" fmla="*/ 0 h 4968430"/>
              <a:gd name="connsiteX2" fmla="*/ 714900 w 747731"/>
              <a:gd name="connsiteY2" fmla="*/ 4968430 h 4968430"/>
              <a:gd name="connsiteX3" fmla="*/ 0 w 747731"/>
              <a:gd name="connsiteY3" fmla="*/ 1557521 h 4968430"/>
              <a:gd name="connsiteX4" fmla="*/ 13117 w 747731"/>
              <a:gd name="connsiteY4" fmla="*/ 167361 h 4968430"/>
              <a:gd name="connsiteX0" fmla="*/ 13117 w 747731"/>
              <a:gd name="connsiteY0" fmla="*/ 131532 h 4968430"/>
              <a:gd name="connsiteX1" fmla="*/ 747731 w 747731"/>
              <a:gd name="connsiteY1" fmla="*/ 0 h 4968430"/>
              <a:gd name="connsiteX2" fmla="*/ 714900 w 747731"/>
              <a:gd name="connsiteY2" fmla="*/ 4968430 h 4968430"/>
              <a:gd name="connsiteX3" fmla="*/ 0 w 747731"/>
              <a:gd name="connsiteY3" fmla="*/ 1557521 h 4968430"/>
              <a:gd name="connsiteX4" fmla="*/ 13117 w 747731"/>
              <a:gd name="connsiteY4" fmla="*/ 131532 h 4968430"/>
              <a:gd name="connsiteX0" fmla="*/ 13117 w 747731"/>
              <a:gd name="connsiteY0" fmla="*/ 131532 h 4968430"/>
              <a:gd name="connsiteX1" fmla="*/ 747731 w 747731"/>
              <a:gd name="connsiteY1" fmla="*/ 0 h 4968430"/>
              <a:gd name="connsiteX2" fmla="*/ 714900 w 747731"/>
              <a:gd name="connsiteY2" fmla="*/ 4968430 h 4968430"/>
              <a:gd name="connsiteX3" fmla="*/ 0 w 747731"/>
              <a:gd name="connsiteY3" fmla="*/ 2540473 h 4968430"/>
              <a:gd name="connsiteX4" fmla="*/ 13117 w 747731"/>
              <a:gd name="connsiteY4" fmla="*/ 131532 h 4968430"/>
              <a:gd name="connsiteX0" fmla="*/ 13117 w 747731"/>
              <a:gd name="connsiteY0" fmla="*/ 131532 h 4968430"/>
              <a:gd name="connsiteX1" fmla="*/ 747731 w 747731"/>
              <a:gd name="connsiteY1" fmla="*/ 0 h 4968430"/>
              <a:gd name="connsiteX2" fmla="*/ 714900 w 747731"/>
              <a:gd name="connsiteY2" fmla="*/ 4968430 h 4968430"/>
              <a:gd name="connsiteX3" fmla="*/ 0 w 747731"/>
              <a:gd name="connsiteY3" fmla="*/ 2540473 h 4968430"/>
              <a:gd name="connsiteX4" fmla="*/ 13117 w 747731"/>
              <a:gd name="connsiteY4" fmla="*/ 131532 h 4968430"/>
              <a:gd name="connsiteX0" fmla="*/ 53754 w 788368"/>
              <a:gd name="connsiteY0" fmla="*/ 131532 h 4968430"/>
              <a:gd name="connsiteX1" fmla="*/ 788368 w 788368"/>
              <a:gd name="connsiteY1" fmla="*/ 0 h 4968430"/>
              <a:gd name="connsiteX2" fmla="*/ 755537 w 788368"/>
              <a:gd name="connsiteY2" fmla="*/ 4968430 h 4968430"/>
              <a:gd name="connsiteX3" fmla="*/ 0 w 788368"/>
              <a:gd name="connsiteY3" fmla="*/ 1047843 h 4968430"/>
              <a:gd name="connsiteX4" fmla="*/ 53754 w 788368"/>
              <a:gd name="connsiteY4" fmla="*/ 131532 h 4968430"/>
              <a:gd name="connsiteX0" fmla="*/ 53754 w 788368"/>
              <a:gd name="connsiteY0" fmla="*/ 723123 h 5560021"/>
              <a:gd name="connsiteX1" fmla="*/ 788368 w 788368"/>
              <a:gd name="connsiteY1" fmla="*/ 0 h 5560021"/>
              <a:gd name="connsiteX2" fmla="*/ 755537 w 788368"/>
              <a:gd name="connsiteY2" fmla="*/ 5560021 h 5560021"/>
              <a:gd name="connsiteX3" fmla="*/ 0 w 788368"/>
              <a:gd name="connsiteY3" fmla="*/ 1639434 h 5560021"/>
              <a:gd name="connsiteX4" fmla="*/ 53754 w 788368"/>
              <a:gd name="connsiteY4" fmla="*/ 723123 h 5560021"/>
              <a:gd name="connsiteX0" fmla="*/ 13115 w 788368"/>
              <a:gd name="connsiteY0" fmla="*/ 759528 h 5560021"/>
              <a:gd name="connsiteX1" fmla="*/ 788368 w 788368"/>
              <a:gd name="connsiteY1" fmla="*/ 0 h 5560021"/>
              <a:gd name="connsiteX2" fmla="*/ 755537 w 788368"/>
              <a:gd name="connsiteY2" fmla="*/ 5560021 h 5560021"/>
              <a:gd name="connsiteX3" fmla="*/ 0 w 788368"/>
              <a:gd name="connsiteY3" fmla="*/ 1639434 h 5560021"/>
              <a:gd name="connsiteX4" fmla="*/ 13115 w 788368"/>
              <a:gd name="connsiteY4" fmla="*/ 759528 h 5560021"/>
              <a:gd name="connsiteX0" fmla="*/ 13115 w 788368"/>
              <a:gd name="connsiteY0" fmla="*/ 759528 h 5123153"/>
              <a:gd name="connsiteX1" fmla="*/ 788368 w 788368"/>
              <a:gd name="connsiteY1" fmla="*/ 0 h 5123153"/>
              <a:gd name="connsiteX2" fmla="*/ 714899 w 788368"/>
              <a:gd name="connsiteY2" fmla="*/ 5123153 h 5123153"/>
              <a:gd name="connsiteX3" fmla="*/ 0 w 788368"/>
              <a:gd name="connsiteY3" fmla="*/ 1639434 h 5123153"/>
              <a:gd name="connsiteX4" fmla="*/ 13115 w 788368"/>
              <a:gd name="connsiteY4" fmla="*/ 759528 h 5123153"/>
              <a:gd name="connsiteX0" fmla="*/ 13115 w 796175"/>
              <a:gd name="connsiteY0" fmla="*/ 759528 h 5059443"/>
              <a:gd name="connsiteX1" fmla="*/ 788368 w 796175"/>
              <a:gd name="connsiteY1" fmla="*/ 0 h 5059443"/>
              <a:gd name="connsiteX2" fmla="*/ 796175 w 796175"/>
              <a:gd name="connsiteY2" fmla="*/ 5059443 h 5059443"/>
              <a:gd name="connsiteX3" fmla="*/ 0 w 796175"/>
              <a:gd name="connsiteY3" fmla="*/ 1639434 h 5059443"/>
              <a:gd name="connsiteX4" fmla="*/ 13115 w 796175"/>
              <a:gd name="connsiteY4" fmla="*/ 759528 h 5059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6175" h="5059443">
                <a:moveTo>
                  <a:pt x="13115" y="759528"/>
                </a:moveTo>
                <a:lnTo>
                  <a:pt x="788368" y="0"/>
                </a:lnTo>
                <a:cubicBezTo>
                  <a:pt x="790970" y="1686481"/>
                  <a:pt x="793573" y="3372962"/>
                  <a:pt x="796175" y="5059443"/>
                </a:cubicBezTo>
                <a:cubicBezTo>
                  <a:pt x="557875" y="3922473"/>
                  <a:pt x="316675" y="2776404"/>
                  <a:pt x="0" y="1639434"/>
                </a:cubicBezTo>
                <a:cubicBezTo>
                  <a:pt x="705" y="1360739"/>
                  <a:pt x="12410" y="1038223"/>
                  <a:pt x="13115" y="759528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</a:schemeClr>
              </a:gs>
              <a:gs pos="50000">
                <a:schemeClr val="bg1">
                  <a:lumMod val="85000"/>
                </a:schemeClr>
              </a:gs>
              <a:gs pos="100000">
                <a:srgbClr val="F9F9F9"/>
              </a:gs>
            </a:gsLst>
            <a:lin ang="10800000" scaled="1"/>
          </a:gra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ko-KR" altLang="en-US" dirty="0">
              <a:solidFill>
                <a:prstClr val="black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9A2CC1B-336A-7643-A6B0-FA6D5549BF2E}"/>
              </a:ext>
            </a:extLst>
          </p:cNvPr>
          <p:cNvSpPr/>
          <p:nvPr/>
        </p:nvSpPr>
        <p:spPr>
          <a:xfrm>
            <a:off x="392851" y="5660784"/>
            <a:ext cx="1462251" cy="614656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 cap="flat" cmpd="sng" algn="ctr">
            <a:solidFill>
              <a:schemeClr val="bg1">
                <a:lumMod val="75000"/>
              </a:schemeClr>
            </a:solidFill>
            <a:prstDash val="solid"/>
          </a:ln>
          <a:effectLst>
            <a:innerShdw blurRad="165100">
              <a:schemeClr val="bg1">
                <a:lumMod val="75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2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Modeling &amp;</a:t>
            </a:r>
          </a:p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2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Look-back</a:t>
            </a:r>
            <a:endParaRPr lang="ko-KR" altLang="en-US" sz="1200" b="0" spc="-10" dirty="0">
              <a:solidFill>
                <a:prstClr val="black">
                  <a:lumMod val="85000"/>
                  <a:lumOff val="15000"/>
                </a:prstClr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A339EDA-C86F-CD4F-AA29-A1E8EBEEBB43}"/>
              </a:ext>
            </a:extLst>
          </p:cNvPr>
          <p:cNvSpPr/>
          <p:nvPr/>
        </p:nvSpPr>
        <p:spPr>
          <a:xfrm>
            <a:off x="392851" y="1329268"/>
            <a:ext cx="1462251" cy="614656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 cap="flat" cmpd="sng" algn="ctr">
            <a:solidFill>
              <a:schemeClr val="bg1">
                <a:lumMod val="75000"/>
              </a:schemeClr>
            </a:solidFill>
            <a:prstDash val="solid"/>
          </a:ln>
          <a:effectLst>
            <a:innerShdw blurRad="165100">
              <a:schemeClr val="bg1">
                <a:lumMod val="75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2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Understanding</a:t>
            </a:r>
          </a:p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200" b="0" spc="-1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of Project</a:t>
            </a:r>
            <a:r>
              <a:rPr lang="en-US" altLang="ko-KR" sz="12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 </a:t>
            </a:r>
            <a:endParaRPr lang="ko-KR" altLang="en-US" sz="1200" b="0" spc="-10" dirty="0">
              <a:solidFill>
                <a:prstClr val="black">
                  <a:lumMod val="85000"/>
                  <a:lumOff val="15000"/>
                </a:prstClr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1F63E5F-95F2-FC4E-BAE4-9152621CA8D2}"/>
              </a:ext>
            </a:extLst>
          </p:cNvPr>
          <p:cNvSpPr/>
          <p:nvPr/>
        </p:nvSpPr>
        <p:spPr>
          <a:xfrm>
            <a:off x="392851" y="2170549"/>
            <a:ext cx="1462251" cy="61465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 cap="flat" cmpd="sng" algn="ctr">
            <a:solidFill>
              <a:schemeClr val="bg1">
                <a:lumMod val="50000"/>
              </a:schemeClr>
            </a:solidFill>
            <a:prstDash val="solid"/>
          </a:ln>
          <a:effectLst>
            <a:innerShdw blurRad="165100">
              <a:schemeClr val="bg1">
                <a:lumMod val="50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pc="-1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EDA</a:t>
            </a: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494C63FC-361C-B147-BB1C-D2926AF3EF35}"/>
              </a:ext>
            </a:extLst>
          </p:cNvPr>
          <p:cNvCxnSpPr>
            <a:stCxn id="17" idx="2"/>
            <a:endCxn id="18" idx="0"/>
          </p:cNvCxnSpPr>
          <p:nvPr/>
        </p:nvCxnSpPr>
        <p:spPr>
          <a:xfrm>
            <a:off x="1123975" y="1943924"/>
            <a:ext cx="0" cy="226625"/>
          </a:xfrm>
          <a:prstGeom prst="straightConnector1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  <a:round/>
            <a:headEnd type="none" w="med" len="med"/>
            <a:tailEnd type="stealth"/>
          </a:ln>
        </p:spPr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1093099C-8DA1-F74A-AA3A-238EDB59341F}"/>
              </a:ext>
            </a:extLst>
          </p:cNvPr>
          <p:cNvCxnSpPr>
            <a:stCxn id="18" idx="2"/>
            <a:endCxn id="21" idx="0"/>
          </p:cNvCxnSpPr>
          <p:nvPr/>
        </p:nvCxnSpPr>
        <p:spPr>
          <a:xfrm>
            <a:off x="1123975" y="2785205"/>
            <a:ext cx="0" cy="244060"/>
          </a:xfrm>
          <a:prstGeom prst="straightConnector1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  <a:round/>
            <a:headEnd type="none" w="med" len="med"/>
            <a:tailEnd type="stealth"/>
          </a:ln>
        </p:spPr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FA39766-398C-F843-AEA2-2FA7CD08265B}"/>
              </a:ext>
            </a:extLst>
          </p:cNvPr>
          <p:cNvSpPr/>
          <p:nvPr/>
        </p:nvSpPr>
        <p:spPr>
          <a:xfrm>
            <a:off x="392851" y="3029265"/>
            <a:ext cx="1462251" cy="61465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 cap="flat" cmpd="sng" algn="ctr">
            <a:solidFill>
              <a:schemeClr val="bg1">
                <a:lumMod val="50000"/>
              </a:schemeClr>
            </a:solidFill>
            <a:prstDash val="solid"/>
          </a:ln>
          <a:effectLst>
            <a:innerShdw blurRad="165100">
              <a:schemeClr val="bg1">
                <a:lumMod val="50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pc="-1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 </a:t>
            </a:r>
          </a:p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pc="-1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Preprocessing</a:t>
            </a:r>
            <a:endParaRPr lang="ko-KR" altLang="en-US" spc="-10" dirty="0">
              <a:solidFill>
                <a:srgbClr val="000000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ADBF5054-B21A-0C42-ACEB-723E333F6E14}"/>
              </a:ext>
            </a:extLst>
          </p:cNvPr>
          <p:cNvSpPr/>
          <p:nvPr/>
        </p:nvSpPr>
        <p:spPr>
          <a:xfrm>
            <a:off x="392851" y="3896969"/>
            <a:ext cx="1462251" cy="614656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 cap="flat" cmpd="sng" algn="ctr">
            <a:solidFill>
              <a:schemeClr val="bg1">
                <a:lumMod val="75000"/>
              </a:schemeClr>
            </a:solidFill>
            <a:prstDash val="solid"/>
          </a:ln>
          <a:effectLst>
            <a:innerShdw blurRad="165100">
              <a:schemeClr val="bg1">
                <a:lumMod val="75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2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Feature </a:t>
            </a:r>
          </a:p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2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Creation</a:t>
            </a:r>
            <a:endParaRPr lang="ko-KR" altLang="en-US" sz="1200" b="0" spc="-10" dirty="0">
              <a:solidFill>
                <a:prstClr val="black">
                  <a:lumMod val="85000"/>
                  <a:lumOff val="15000"/>
                </a:prstClr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F57D9541-6815-E34F-A211-3E840F98F95B}"/>
              </a:ext>
            </a:extLst>
          </p:cNvPr>
          <p:cNvSpPr/>
          <p:nvPr/>
        </p:nvSpPr>
        <p:spPr>
          <a:xfrm>
            <a:off x="392851" y="4786983"/>
            <a:ext cx="1462251" cy="614656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 cap="flat" cmpd="sng" algn="ctr">
            <a:solidFill>
              <a:schemeClr val="bg1">
                <a:lumMod val="75000"/>
              </a:schemeClr>
            </a:solidFill>
            <a:prstDash val="solid"/>
          </a:ln>
          <a:effectLst>
            <a:innerShdw blurRad="165100">
              <a:schemeClr val="bg1">
                <a:lumMod val="75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2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Feature </a:t>
            </a:r>
          </a:p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2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Selection</a:t>
            </a:r>
            <a:endParaRPr lang="ko-KR" altLang="en-US" sz="1200" b="0" spc="-10" dirty="0">
              <a:solidFill>
                <a:prstClr val="black">
                  <a:lumMod val="85000"/>
                  <a:lumOff val="15000"/>
                </a:prstClr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F9B9DCFA-724E-7C4D-B57A-D356A9500DA9}"/>
              </a:ext>
            </a:extLst>
          </p:cNvPr>
          <p:cNvCxnSpPr>
            <a:stCxn id="21" idx="2"/>
            <a:endCxn id="22" idx="0"/>
          </p:cNvCxnSpPr>
          <p:nvPr/>
        </p:nvCxnSpPr>
        <p:spPr>
          <a:xfrm>
            <a:off x="1123975" y="3643922"/>
            <a:ext cx="0" cy="253047"/>
          </a:xfrm>
          <a:prstGeom prst="straightConnector1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  <a:round/>
            <a:headEnd type="none" w="med" len="med"/>
            <a:tailEnd type="stealth"/>
          </a:ln>
        </p:spPr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3745A515-7B02-EB48-B88E-1A3565FEFC7E}"/>
              </a:ext>
            </a:extLst>
          </p:cNvPr>
          <p:cNvCxnSpPr>
            <a:stCxn id="22" idx="2"/>
            <a:endCxn id="23" idx="0"/>
          </p:cNvCxnSpPr>
          <p:nvPr/>
        </p:nvCxnSpPr>
        <p:spPr>
          <a:xfrm>
            <a:off x="1123975" y="4511626"/>
            <a:ext cx="0" cy="275357"/>
          </a:xfrm>
          <a:prstGeom prst="straightConnector1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  <a:round/>
            <a:headEnd type="none" w="med" len="med"/>
            <a:tailEnd type="stealth"/>
          </a:ln>
        </p:spPr>
      </p:cxn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D149E042-351C-AF47-A5CC-8F24FF87C5BF}"/>
              </a:ext>
            </a:extLst>
          </p:cNvPr>
          <p:cNvCxnSpPr>
            <a:stCxn id="23" idx="2"/>
            <a:endCxn id="15" idx="0"/>
          </p:cNvCxnSpPr>
          <p:nvPr/>
        </p:nvCxnSpPr>
        <p:spPr>
          <a:xfrm>
            <a:off x="1123975" y="5401639"/>
            <a:ext cx="0" cy="259144"/>
          </a:xfrm>
          <a:prstGeom prst="straightConnector1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  <a:round/>
            <a:headEnd type="none" w="med" len="med"/>
            <a:tailEnd type="stealth"/>
          </a:ln>
        </p:spPr>
      </p:cxn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6AFD1E3B-8D31-9A48-BB2D-E394674A6503}"/>
              </a:ext>
            </a:extLst>
          </p:cNvPr>
          <p:cNvSpPr/>
          <p:nvPr/>
        </p:nvSpPr>
        <p:spPr bwMode="auto">
          <a:xfrm>
            <a:off x="1120480" y="5432095"/>
            <a:ext cx="231984" cy="86554"/>
          </a:xfrm>
          <a:prstGeom prst="rect">
            <a:avLst/>
          </a:prstGeom>
          <a:noFill/>
          <a:ln w="3175">
            <a:noFill/>
            <a:prstDash val="dash"/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algn="ctr">
              <a:lnSpc>
                <a:spcPct val="95000"/>
              </a:lnSpc>
            </a:pPr>
            <a:endParaRPr kumimoji="0" lang="ko-KR" altLang="en-US" sz="1050" kern="0" dirty="0">
              <a:solidFill>
                <a:srgbClr val="000000"/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1E4F951-FB65-B843-82CD-6E786324AD16}"/>
              </a:ext>
            </a:extLst>
          </p:cNvPr>
          <p:cNvSpPr txBox="1"/>
          <p:nvPr/>
        </p:nvSpPr>
        <p:spPr>
          <a:xfrm>
            <a:off x="4448944" y="1952836"/>
            <a:ext cx="3132348" cy="3231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500" dirty="0">
                <a:solidFill>
                  <a:srgbClr val="0000CC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【 Process Summary 】</a:t>
            </a:r>
            <a:endParaRPr lang="ko-KR" altLang="en-US" sz="1500" dirty="0">
              <a:solidFill>
                <a:srgbClr val="0000CC"/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36FDE228-F639-E345-97E8-B1C4357F05AC}"/>
              </a:ext>
            </a:extLst>
          </p:cNvPr>
          <p:cNvSpPr/>
          <p:nvPr/>
        </p:nvSpPr>
        <p:spPr bwMode="auto">
          <a:xfrm>
            <a:off x="287215" y="2040122"/>
            <a:ext cx="1666530" cy="1712913"/>
          </a:xfrm>
          <a:prstGeom prst="rect">
            <a:avLst/>
          </a:prstGeom>
          <a:solidFill>
            <a:schemeClr val="accent2">
              <a:lumMod val="50000"/>
              <a:alpha val="10000"/>
            </a:schemeClr>
          </a:solidFill>
          <a:ln w="22225">
            <a:solidFill>
              <a:schemeClr val="accent2">
                <a:lumMod val="50000"/>
              </a:schemeClr>
            </a:solidFill>
            <a:prstDash val="sysDash"/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algn="ctr">
              <a:lnSpc>
                <a:spcPct val="95000"/>
              </a:lnSpc>
            </a:pPr>
            <a:endParaRPr kumimoji="0" lang="ko-KR" altLang="en-US" sz="1000" kern="0" dirty="0">
              <a:solidFill>
                <a:srgbClr val="000000"/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28" name="모서리가 둥근 직사각형 27">
            <a:extLst>
              <a:ext uri="{FF2B5EF4-FFF2-40B4-BE49-F238E27FC236}">
                <a16:creationId xmlns:a16="http://schemas.microsoft.com/office/drawing/2014/main" id="{1608B6BC-6C07-9940-B22A-A72576E0B441}"/>
              </a:ext>
            </a:extLst>
          </p:cNvPr>
          <p:cNvSpPr/>
          <p:nvPr/>
        </p:nvSpPr>
        <p:spPr>
          <a:xfrm>
            <a:off x="2395322" y="1340768"/>
            <a:ext cx="7223463" cy="443548"/>
          </a:xfrm>
          <a:prstGeom prst="roundRect">
            <a:avLst>
              <a:gd name="adj" fmla="val 1324"/>
            </a:avLst>
          </a:prstGeom>
          <a:solidFill>
            <a:schemeClr val="bg1">
              <a:lumMod val="75000"/>
            </a:schemeClr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ko-KR" altLang="en-US" dirty="0">
              <a:solidFill>
                <a:prstClr val="black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845E44C-AB67-194F-80E6-5982030B2C9F}"/>
              </a:ext>
            </a:extLst>
          </p:cNvPr>
          <p:cNvSpPr txBox="1"/>
          <p:nvPr/>
        </p:nvSpPr>
        <p:spPr>
          <a:xfrm>
            <a:off x="2647299" y="1388272"/>
            <a:ext cx="1225581" cy="3231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500" dirty="0">
                <a:solidFill>
                  <a:srgbClr val="0000CC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【 Target 】</a:t>
            </a:r>
            <a:endParaRPr lang="ko-KR" altLang="en-US" sz="1500" dirty="0">
              <a:solidFill>
                <a:srgbClr val="0000CC"/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98C768A-1316-0E41-A5FB-ACD2CA1E8CDF}"/>
              </a:ext>
            </a:extLst>
          </p:cNvPr>
          <p:cNvSpPr txBox="1"/>
          <p:nvPr/>
        </p:nvSpPr>
        <p:spPr>
          <a:xfrm>
            <a:off x="4002590" y="1424276"/>
            <a:ext cx="3074645" cy="24149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77800" indent="-177800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altLang="ko-KR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Check Data Structure &amp; Meaning 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2E59627-39F4-6948-801F-4E3D08059E31}"/>
              </a:ext>
            </a:extLst>
          </p:cNvPr>
          <p:cNvSpPr/>
          <p:nvPr/>
        </p:nvSpPr>
        <p:spPr>
          <a:xfrm>
            <a:off x="7156036" y="1424276"/>
            <a:ext cx="1862946" cy="2414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77800" lvl="0" indent="-177800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altLang="ko-KR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Refining issue data</a:t>
            </a:r>
            <a:endParaRPr lang="en-US" altLang="ko-KR" b="0" dirty="0">
              <a:solidFill>
                <a:srgbClr val="0000CC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4" name="모서리가 둥근 직사각형 33">
            <a:extLst>
              <a:ext uri="{FF2B5EF4-FFF2-40B4-BE49-F238E27FC236}">
                <a16:creationId xmlns:a16="http://schemas.microsoft.com/office/drawing/2014/main" id="{E4CF00A7-A226-3D45-8B9D-3CBD4639E452}"/>
              </a:ext>
            </a:extLst>
          </p:cNvPr>
          <p:cNvSpPr/>
          <p:nvPr/>
        </p:nvSpPr>
        <p:spPr>
          <a:xfrm>
            <a:off x="2570342" y="2348880"/>
            <a:ext cx="3348158" cy="1186233"/>
          </a:xfrm>
          <a:prstGeom prst="roundRect">
            <a:avLst>
              <a:gd name="adj" fmla="val 1324"/>
            </a:avLst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7200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algn="ctr" fontAlgn="ctr"/>
            <a:endParaRPr lang="en-US" altLang="ko-KR" sz="1500" dirty="0">
              <a:solidFill>
                <a:prstClr val="black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5" name="모서리가 둥근 직사각형 44">
            <a:extLst>
              <a:ext uri="{FF2B5EF4-FFF2-40B4-BE49-F238E27FC236}">
                <a16:creationId xmlns:a16="http://schemas.microsoft.com/office/drawing/2014/main" id="{D9282715-C885-9A46-8084-37BB5E162960}"/>
              </a:ext>
            </a:extLst>
          </p:cNvPr>
          <p:cNvSpPr/>
          <p:nvPr/>
        </p:nvSpPr>
        <p:spPr>
          <a:xfrm>
            <a:off x="2570342" y="3644425"/>
            <a:ext cx="3348158" cy="1186233"/>
          </a:xfrm>
          <a:prstGeom prst="roundRect">
            <a:avLst>
              <a:gd name="adj" fmla="val 1324"/>
            </a:avLst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7200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algn="ctr" fontAlgn="ctr"/>
            <a:endParaRPr lang="en-US" altLang="ko-KR" sz="1500" dirty="0">
              <a:solidFill>
                <a:prstClr val="black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DBC789D9-E544-844B-97A0-6FB1CF06010A}"/>
              </a:ext>
            </a:extLst>
          </p:cNvPr>
          <p:cNvSpPr txBox="1"/>
          <p:nvPr/>
        </p:nvSpPr>
        <p:spPr>
          <a:xfrm>
            <a:off x="2607324" y="3686109"/>
            <a:ext cx="3325772" cy="102007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fontAlgn="ctr">
              <a:lnSpc>
                <a:spcPct val="120000"/>
              </a:lnSpc>
            </a:pPr>
            <a:r>
              <a:rPr lang="en-US" altLang="ko-KR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Variables Class</a:t>
            </a:r>
          </a:p>
          <a:p>
            <a:pPr fontAlgn="ctr">
              <a:lnSpc>
                <a:spcPct val="120000"/>
              </a:lnSpc>
            </a:pPr>
            <a:endParaRPr kumimoji="1" lang="en-US" altLang="ko-KR" sz="600" b="0" dirty="0"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  <a:p>
            <a:pPr marL="171450" indent="-171450" fontAlgn="ctr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Wrong class  ⟹ </a:t>
            </a:r>
            <a:r>
              <a:rPr kumimoji="1" lang="en-US" altLang="ko-KR" dirty="0">
                <a:solidFill>
                  <a:srgbClr val="C00000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Correction</a:t>
            </a:r>
            <a:br>
              <a:rPr kumimoji="1" lang="en-US" altLang="ko-KR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</a:br>
            <a:r>
              <a:rPr kumimoji="1"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(ex, Numeric </a:t>
            </a:r>
            <a:r>
              <a:rPr kumimoji="1"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  <a:sym typeface="Wingdings" pitchFamily="2" charset="2"/>
              </a:rPr>
              <a:t> Nominal Factor</a:t>
            </a:r>
            <a:r>
              <a:rPr kumimoji="1"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) 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6F5D5EC4-26B7-8A4D-B544-9DDC62944658}"/>
              </a:ext>
            </a:extLst>
          </p:cNvPr>
          <p:cNvSpPr txBox="1"/>
          <p:nvPr/>
        </p:nvSpPr>
        <p:spPr>
          <a:xfrm>
            <a:off x="2607324" y="2427844"/>
            <a:ext cx="3259485" cy="119810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0" algn="ctr" fontAlgn="ctr"/>
            <a:r>
              <a:rPr lang="en-US" altLang="ko-KR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 Distribution</a:t>
            </a:r>
          </a:p>
          <a:p>
            <a:pPr fontAlgn="ctr">
              <a:lnSpc>
                <a:spcPct val="120000"/>
              </a:lnSpc>
            </a:pPr>
            <a:endParaRPr kumimoji="1" lang="en-US" altLang="ko-KR" sz="600" b="0" dirty="0"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  <a:p>
            <a:pPr marL="171450" indent="-171450" fontAlgn="ctr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Skewed  ⟹ </a:t>
            </a:r>
            <a:r>
              <a:rPr kumimoji="1" lang="en-US" altLang="ko-KR" dirty="0">
                <a:solidFill>
                  <a:srgbClr val="C00000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Normal Distribution</a:t>
            </a:r>
            <a:br>
              <a:rPr kumimoji="1" lang="en-US" altLang="ko-KR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</a:br>
            <a:r>
              <a:rPr kumimoji="1"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(Log Transformation) </a:t>
            </a:r>
          </a:p>
          <a:p>
            <a:pPr fontAlgn="ctr">
              <a:lnSpc>
                <a:spcPct val="120000"/>
              </a:lnSpc>
            </a:pPr>
            <a:r>
              <a:rPr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 </a:t>
            </a:r>
            <a:r>
              <a:rPr kumimoji="1"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 </a:t>
            </a:r>
            <a:endParaRPr kumimoji="1" lang="ko-KR" altLang="en-US" b="0" dirty="0"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grpSp>
        <p:nvGrpSpPr>
          <p:cNvPr id="73" name="그룹 72">
            <a:extLst>
              <a:ext uri="{FF2B5EF4-FFF2-40B4-BE49-F238E27FC236}">
                <a16:creationId xmlns:a16="http://schemas.microsoft.com/office/drawing/2014/main" id="{2709A5D9-176F-E542-9325-AB1EE2746EDC}"/>
              </a:ext>
            </a:extLst>
          </p:cNvPr>
          <p:cNvGrpSpPr/>
          <p:nvPr/>
        </p:nvGrpSpPr>
        <p:grpSpPr>
          <a:xfrm>
            <a:off x="6105128" y="4928442"/>
            <a:ext cx="3380116" cy="1186233"/>
            <a:chOff x="2570342" y="4979071"/>
            <a:chExt cx="3380116" cy="1186233"/>
          </a:xfrm>
        </p:grpSpPr>
        <p:sp>
          <p:nvSpPr>
            <p:cNvPr id="46" name="모서리가 둥근 직사각형 45">
              <a:extLst>
                <a:ext uri="{FF2B5EF4-FFF2-40B4-BE49-F238E27FC236}">
                  <a16:creationId xmlns:a16="http://schemas.microsoft.com/office/drawing/2014/main" id="{7DAE1B4D-1CFE-094B-85A4-6052A6970A09}"/>
                </a:ext>
              </a:extLst>
            </p:cNvPr>
            <p:cNvSpPr/>
            <p:nvPr/>
          </p:nvSpPr>
          <p:spPr>
            <a:xfrm>
              <a:off x="2570342" y="4979071"/>
              <a:ext cx="3380116" cy="1186233"/>
            </a:xfrm>
            <a:prstGeom prst="roundRect">
              <a:avLst>
                <a:gd name="adj" fmla="val 1324"/>
              </a:avLst>
            </a:prstGeom>
            <a:solidFill>
              <a:schemeClr val="bg1"/>
            </a:soli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7200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endParaRPr lang="ko-KR" altLang="en-US" sz="1500" dirty="0">
                <a:solidFill>
                  <a:prstClr val="black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0B49AD2B-6B0F-9441-B8F4-DA7B8E7B7420}"/>
                </a:ext>
              </a:extLst>
            </p:cNvPr>
            <p:cNvSpPr txBox="1"/>
            <p:nvPr/>
          </p:nvSpPr>
          <p:spPr>
            <a:xfrm>
              <a:off x="2607324" y="5061873"/>
              <a:ext cx="3259485" cy="97872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 fontAlgn="ctr">
                <a:lnSpc>
                  <a:spcPct val="120000"/>
                </a:lnSpc>
              </a:pPr>
              <a:r>
                <a:rPr lang="en-US" altLang="ko-KR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Singularity &amp; Outlier </a:t>
              </a:r>
            </a:p>
            <a:p>
              <a:pPr fontAlgn="ctr">
                <a:lnSpc>
                  <a:spcPct val="120000"/>
                </a:lnSpc>
              </a:pPr>
              <a:endParaRPr kumimoji="1" lang="en-US" altLang="ko-KR" sz="600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endParaRPr>
            </a:p>
            <a:p>
              <a:pPr marL="171450" indent="-171450" fontAlgn="ctr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ko-KR" dirty="0">
                  <a:solidFill>
                    <a:srgbClr val="C00000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Removed</a:t>
              </a:r>
              <a:r>
                <a:rPr lang="en-US" altLang="ko-KR" dirty="0">
                  <a:solidFill>
                    <a:srgbClr val="0000CC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US" altLang="ko-KR" b="0" dirty="0">
                  <a:latin typeface="Tahoma" panose="020B0604030504040204" pitchFamily="34" charset="0"/>
                  <a:cs typeface="Tahoma" panose="020B0604030504040204" pitchFamily="34" charset="0"/>
                </a:rPr>
                <a:t>2 variables (Singularity)</a:t>
              </a:r>
            </a:p>
            <a:p>
              <a:pPr marL="171450" indent="-171450" fontAlgn="ctr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ko-KR" dirty="0">
                  <a:solidFill>
                    <a:srgbClr val="C00000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Removed</a:t>
              </a:r>
              <a:r>
                <a:rPr lang="en-US" altLang="ko-KR" dirty="0">
                  <a:solidFill>
                    <a:srgbClr val="0000CC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kumimoji="1" lang="en-US" altLang="ko-KR" b="0" dirty="0">
                  <a:latin typeface="Tahoma" panose="020B0604030504040204" pitchFamily="34" charset="0"/>
                  <a:ea typeface="+mn-ea"/>
                  <a:cs typeface="Tahoma" panose="020B0604030504040204" pitchFamily="34" charset="0"/>
                </a:rPr>
                <a:t>3 outlier Records </a:t>
              </a:r>
            </a:p>
          </p:txBody>
        </p:sp>
      </p:grpSp>
      <p:pic>
        <p:nvPicPr>
          <p:cNvPr id="68" name="Picture 2" descr="C:\Users\wslee\Pictures\1328613850_8.png">
            <a:hlinkClick r:id="rId2" action="ppaction://hlinksldjump"/>
            <a:extLst>
              <a:ext uri="{FF2B5EF4-FFF2-40B4-BE49-F238E27FC236}">
                <a16:creationId xmlns:a16="http://schemas.microsoft.com/office/drawing/2014/main" id="{684F0854-5979-2E44-85A6-5D7B39CF53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flipH="1">
            <a:off x="5493060" y="3394518"/>
            <a:ext cx="360000" cy="360000"/>
          </a:xfrm>
          <a:prstGeom prst="rect">
            <a:avLst/>
          </a:prstGeom>
          <a:noFill/>
        </p:spPr>
      </p:pic>
      <p:sp>
        <p:nvSpPr>
          <p:cNvPr id="51" name="모서리가 둥근 직사각형 50">
            <a:extLst>
              <a:ext uri="{FF2B5EF4-FFF2-40B4-BE49-F238E27FC236}">
                <a16:creationId xmlns:a16="http://schemas.microsoft.com/office/drawing/2014/main" id="{09A7CE76-BD18-E54A-8738-9DA92DC4D4F3}"/>
              </a:ext>
            </a:extLst>
          </p:cNvPr>
          <p:cNvSpPr/>
          <p:nvPr/>
        </p:nvSpPr>
        <p:spPr>
          <a:xfrm>
            <a:off x="2561293" y="4928442"/>
            <a:ext cx="3371803" cy="1186233"/>
          </a:xfrm>
          <a:prstGeom prst="roundRect">
            <a:avLst>
              <a:gd name="adj" fmla="val 1324"/>
            </a:avLst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7200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fontAlgn="ctr"/>
            <a:endParaRPr lang="ko-KR" altLang="en-US" sz="1500" dirty="0">
              <a:solidFill>
                <a:prstClr val="black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E2F2F7CF-4D29-E844-A5D8-B23421BED5EA}"/>
              </a:ext>
            </a:extLst>
          </p:cNvPr>
          <p:cNvSpPr txBox="1"/>
          <p:nvPr/>
        </p:nvSpPr>
        <p:spPr>
          <a:xfrm>
            <a:off x="2590145" y="5010506"/>
            <a:ext cx="3282504" cy="119810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fontAlgn="ctr"/>
            <a:r>
              <a:rPr lang="en-US" altLang="ko-KR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Missing Value</a:t>
            </a:r>
          </a:p>
          <a:p>
            <a:pPr fontAlgn="ctr">
              <a:lnSpc>
                <a:spcPct val="120000"/>
              </a:lnSpc>
            </a:pPr>
            <a:endParaRPr kumimoji="1" lang="en-US" altLang="ko-KR" sz="600" b="0" dirty="0"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  <a:p>
            <a:pPr marL="171450" indent="-171450" fontAlgn="ctr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34 Variables have Missing value </a:t>
            </a:r>
            <a:br>
              <a:rPr kumimoji="1"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</a:br>
            <a:r>
              <a:rPr kumimoji="1"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⟹ </a:t>
            </a:r>
            <a:r>
              <a:rPr kumimoji="1" lang="en-US" altLang="ko-KR" dirty="0">
                <a:solidFill>
                  <a:srgbClr val="C00000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Imputation of all N/A</a:t>
            </a:r>
            <a:endParaRPr kumimoji="1" lang="en-US" altLang="ko-KR" b="0" dirty="0">
              <a:solidFill>
                <a:srgbClr val="C00000"/>
              </a:solidFill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  <a:p>
            <a:pPr fontAlgn="ctr">
              <a:lnSpc>
                <a:spcPct val="120000"/>
              </a:lnSpc>
            </a:pPr>
            <a:r>
              <a:rPr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 </a:t>
            </a:r>
            <a:r>
              <a:rPr kumimoji="1"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 </a:t>
            </a:r>
            <a:endParaRPr kumimoji="1" lang="ko-KR" altLang="en-US" b="0" dirty="0"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pic>
        <p:nvPicPr>
          <p:cNvPr id="70" name="Picture 2" descr="C:\Users\wslee\Pictures\1328613850_8.png">
            <a:hlinkClick r:id="rId4" action="ppaction://hlinksldjump"/>
            <a:extLst>
              <a:ext uri="{FF2B5EF4-FFF2-40B4-BE49-F238E27FC236}">
                <a16:creationId xmlns:a16="http://schemas.microsoft.com/office/drawing/2014/main" id="{97035A4F-23AD-D04D-B7EB-80B81EEDC2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flipH="1">
            <a:off x="5493060" y="4968763"/>
            <a:ext cx="360000" cy="360000"/>
          </a:xfrm>
          <a:prstGeom prst="rect">
            <a:avLst/>
          </a:prstGeom>
          <a:noFill/>
        </p:spPr>
      </p:pic>
      <p:sp>
        <p:nvSpPr>
          <p:cNvPr id="56" name="모서리가 둥근 직사각형 55">
            <a:extLst>
              <a:ext uri="{FF2B5EF4-FFF2-40B4-BE49-F238E27FC236}">
                <a16:creationId xmlns:a16="http://schemas.microsoft.com/office/drawing/2014/main" id="{799E9443-6A19-CF44-801B-481EFE0F9CDA}"/>
              </a:ext>
            </a:extLst>
          </p:cNvPr>
          <p:cNvSpPr/>
          <p:nvPr/>
        </p:nvSpPr>
        <p:spPr>
          <a:xfrm>
            <a:off x="6105128" y="2349095"/>
            <a:ext cx="3371803" cy="2481563"/>
          </a:xfrm>
          <a:prstGeom prst="roundRect">
            <a:avLst>
              <a:gd name="adj" fmla="val 1324"/>
            </a:avLst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7200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fontAlgn="ctr"/>
            <a:endParaRPr lang="ko-KR" altLang="en-US" sz="1500" dirty="0">
              <a:solidFill>
                <a:prstClr val="black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E65E6920-29D5-4448-BB5B-B8B8423A2663}"/>
              </a:ext>
            </a:extLst>
          </p:cNvPr>
          <p:cNvSpPr txBox="1"/>
          <p:nvPr/>
        </p:nvSpPr>
        <p:spPr>
          <a:xfrm>
            <a:off x="6133980" y="2438980"/>
            <a:ext cx="3338691" cy="220785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fontAlgn="ctr"/>
            <a:r>
              <a:rPr lang="en-US" altLang="ko-KR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Correlation </a:t>
            </a:r>
          </a:p>
          <a:p>
            <a:pPr fontAlgn="ctr">
              <a:lnSpc>
                <a:spcPct val="120000"/>
              </a:lnSpc>
            </a:pPr>
            <a:endParaRPr kumimoji="1" lang="en-US" altLang="ko-KR" sz="600" b="0" dirty="0"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  <a:p>
            <a:pPr marL="171450" indent="-171450" fontAlgn="ctr">
              <a:lnSpc>
                <a:spcPct val="12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kumimoji="1"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Y vs. X  : </a:t>
            </a:r>
            <a:r>
              <a:rPr lang="en-US" altLang="ko-KR" dirty="0">
                <a:latin typeface="Tahoma" panose="020B0604030504040204" pitchFamily="34" charset="0"/>
                <a:cs typeface="Tahoma" panose="020B0604030504040204" pitchFamily="34" charset="0"/>
              </a:rPr>
              <a:t>Some highly correlated </a:t>
            </a:r>
            <a:br>
              <a:rPr kumimoji="1" lang="en-US" altLang="ko-KR" dirty="0">
                <a:solidFill>
                  <a:srgbClr val="0000CC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</a:br>
            <a:r>
              <a:rPr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(ex, </a:t>
            </a:r>
            <a:r>
              <a:rPr lang="en-US" altLang="ko-KR" b="0" dirty="0" err="1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OverallQual</a:t>
            </a:r>
            <a:r>
              <a:rPr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, </a:t>
            </a:r>
            <a:r>
              <a:rPr lang="en-US" altLang="ko-KR" b="0" dirty="0" err="1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GrLivArea</a:t>
            </a:r>
            <a:r>
              <a:rPr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,.. &gt; 0.7) </a:t>
            </a:r>
          </a:p>
          <a:p>
            <a:pPr marL="171450" indent="-171450" fontAlgn="ctr">
              <a:lnSpc>
                <a:spcPct val="12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X vs. X  </a:t>
            </a:r>
            <a:r>
              <a:rPr lang="en-US" altLang="ko-KR" b="0" dirty="0">
                <a:latin typeface="Tahoma" panose="020B0604030504040204" pitchFamily="34" charset="0"/>
                <a:cs typeface="Tahoma" panose="020B0604030504040204" pitchFamily="34" charset="0"/>
              </a:rPr>
              <a:t>:  </a:t>
            </a:r>
            <a:r>
              <a:rPr lang="en-US" altLang="ko-KR" dirty="0">
                <a:latin typeface="Tahoma" panose="020B0604030504040204" pitchFamily="34" charset="0"/>
                <a:cs typeface="Tahoma" panose="020B0604030504040204" pitchFamily="34" charset="0"/>
              </a:rPr>
              <a:t>Some highly correlated</a:t>
            </a:r>
            <a:br>
              <a:rPr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</a:br>
            <a:r>
              <a:rPr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(</a:t>
            </a:r>
            <a:r>
              <a:rPr lang="en-US" altLang="ko-KR" b="0" dirty="0" err="1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GarageArea</a:t>
            </a:r>
            <a:r>
              <a:rPr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 vs. </a:t>
            </a:r>
            <a:r>
              <a:rPr lang="en-US" altLang="ko-KR" b="0" dirty="0" err="1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Gar.Cars</a:t>
            </a:r>
            <a:r>
              <a:rPr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 : &gt; 0.88, ..)</a:t>
            </a:r>
            <a:br>
              <a:rPr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</a:br>
            <a:r>
              <a:rPr lang="en-US" altLang="ko-KR" b="0" dirty="0">
                <a:latin typeface="Tahoma" panose="020B0604030504040204" pitchFamily="34" charset="0"/>
                <a:cs typeface="Tahoma" panose="020B0604030504040204" pitchFamily="34" charset="0"/>
              </a:rPr>
              <a:t>⟹ </a:t>
            </a:r>
            <a:r>
              <a:rPr lang="en-US" altLang="ko-KR" dirty="0">
                <a:solidFill>
                  <a:srgbClr val="C00000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Consolidate or remove </a:t>
            </a:r>
            <a:r>
              <a:rPr lang="ko-KR" altLang="en-US" dirty="0">
                <a:solidFill>
                  <a:srgbClr val="C00000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   </a:t>
            </a:r>
            <a:br>
              <a:rPr lang="en-US" altLang="ko-KR" dirty="0">
                <a:solidFill>
                  <a:srgbClr val="C00000"/>
                </a:solidFill>
                <a:latin typeface="Tahoma" panose="020B0604030504040204" pitchFamily="34" charset="0"/>
                <a:cs typeface="Tahoma" panose="020B0604030504040204" pitchFamily="34" charset="0"/>
              </a:rPr>
            </a:br>
            <a:r>
              <a:rPr lang="ko-KR" altLang="en-US" dirty="0">
                <a:solidFill>
                  <a:srgbClr val="C00000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     </a:t>
            </a:r>
            <a:r>
              <a:rPr lang="en-US" altLang="ko-KR" dirty="0">
                <a:solidFill>
                  <a:srgbClr val="C00000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variables</a:t>
            </a:r>
            <a:r>
              <a:rPr lang="ko-KR" altLang="en-US" dirty="0">
                <a:solidFill>
                  <a:srgbClr val="C00000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en-US" altLang="ko-KR" b="0" dirty="0">
              <a:solidFill>
                <a:srgbClr val="C00000"/>
              </a:solidFill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pic>
        <p:nvPicPr>
          <p:cNvPr id="71" name="Picture 2" descr="C:\Users\wslee\Pictures\1328613850_8.png">
            <a:hlinkClick r:id="rId5" action="ppaction://hlinksldjump"/>
            <a:extLst>
              <a:ext uri="{FF2B5EF4-FFF2-40B4-BE49-F238E27FC236}">
                <a16:creationId xmlns:a16="http://schemas.microsoft.com/office/drawing/2014/main" id="{171A4C66-9F3C-804B-9F98-41B8D9238E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flipH="1">
            <a:off x="9082251" y="4706542"/>
            <a:ext cx="360000" cy="360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8145460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DC5423-B1FF-9D47-8F8A-87FE9DCAE6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4BEB48F-B7EB-46C9-A9CE-1654B881328A}" type="slidenum">
              <a:rPr kumimoji="1" lang="ko-KR" altLang="en-US" sz="10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pPr marL="0" marR="0" lvl="0" indent="0" algn="ct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r>
              <a:rPr kumimoji="1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ko-KR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en-US" altLang="ko-KR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page</a:t>
            </a:r>
            <a:endParaRPr kumimoji="1" lang="ko-KR" altLang="en-US" sz="1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71695FF1-CB6A-2B44-9BDF-233890B247D8}"/>
              </a:ext>
            </a:extLst>
          </p:cNvPr>
          <p:cNvGrpSpPr/>
          <p:nvPr/>
        </p:nvGrpSpPr>
        <p:grpSpPr>
          <a:xfrm>
            <a:off x="-108739" y="0"/>
            <a:ext cx="10087467" cy="6858000"/>
            <a:chOff x="-63498" y="0"/>
            <a:chExt cx="6984998" cy="5143500"/>
          </a:xfrm>
        </p:grpSpPr>
        <p:sp>
          <p:nvSpPr>
            <p:cNvPr id="6" name="직사각형 238">
              <a:extLst>
                <a:ext uri="{FF2B5EF4-FFF2-40B4-BE49-F238E27FC236}">
                  <a16:creationId xmlns:a16="http://schemas.microsoft.com/office/drawing/2014/main" id="{DC22D943-60AC-6942-8D91-F287572C73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0"/>
              <a:ext cx="6858000" cy="5143500"/>
            </a:xfrm>
            <a:prstGeom prst="rect">
              <a:avLst/>
            </a:prstGeom>
            <a:solidFill>
              <a:srgbClr val="000000">
                <a:alpha val="79999"/>
              </a:srgbClr>
            </a:solidFill>
            <a:ln w="28575" algn="ctr">
              <a:noFill/>
              <a:round/>
              <a:headEnd/>
              <a:tailEnd/>
            </a:ln>
          </p:spPr>
          <p:txBody>
            <a:bodyPr lIns="31798" tIns="31798" rIns="31798" bIns="31798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marL="0" marR="0" lvl="0" indent="0" algn="ctr" defTabSz="914135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Rix고딕 B" pitchFamily="18" charset="-127"/>
                <a:cs typeface="+mn-cs"/>
              </a:endParaRPr>
            </a:p>
          </p:txBody>
        </p:sp>
        <p:pic>
          <p:nvPicPr>
            <p:cNvPr id="7" name="Picture 2" descr="\\10.250.177.62\###   개별 제안팀   ###\### Design Library ###\400. 제안설명회작업 Library\470. 제안설명회 PD작업\[11_09_06]우체국금융 단말장비\pop.png">
              <a:extLst>
                <a:ext uri="{FF2B5EF4-FFF2-40B4-BE49-F238E27FC236}">
                  <a16:creationId xmlns:a16="http://schemas.microsoft.com/office/drawing/2014/main" id="{A0DEED65-5BB8-4143-A011-7B4B84AE388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/>
            <a:srcRect l="1071" r="1088" b="1890"/>
            <a:stretch/>
          </p:blipFill>
          <p:spPr bwMode="auto">
            <a:xfrm>
              <a:off x="-63498" y="171450"/>
              <a:ext cx="6984998" cy="49720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4" name="제목 154">
            <a:extLst>
              <a:ext uri="{FF2B5EF4-FFF2-40B4-BE49-F238E27FC236}">
                <a16:creationId xmlns:a16="http://schemas.microsoft.com/office/drawing/2014/main" id="{674B3A11-2985-5942-BFC2-453A9E92E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464" y="49851"/>
            <a:ext cx="9241373" cy="415492"/>
          </a:xfrm>
          <a:noFill/>
          <a:ln w="9525">
            <a:noFill/>
            <a:miter lim="800000"/>
            <a:headEnd/>
            <a:tailEnd/>
          </a:ln>
        </p:spPr>
        <p:txBody>
          <a:bodyPr wrap="square" lIns="106674" tIns="53337" rIns="106674" bIns="53337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[Back-up] Y Distribution, Variable Class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1" name="실행 단추: 홈 1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7A146080-E052-794F-923B-EB2C620709EB}"/>
              </a:ext>
            </a:extLst>
          </p:cNvPr>
          <p:cNvSpPr/>
          <p:nvPr/>
        </p:nvSpPr>
        <p:spPr bwMode="auto">
          <a:xfrm>
            <a:off x="9381208" y="54986"/>
            <a:ext cx="360324" cy="360000"/>
          </a:xfrm>
          <a:prstGeom prst="actionButtonHome">
            <a:avLst/>
          </a:prstGeom>
          <a:gradFill rotWithShape="1">
            <a:gsLst>
              <a:gs pos="0">
                <a:srgbClr val="EAEAEA"/>
              </a:gs>
              <a:gs pos="50000">
                <a:srgbClr val="EAEAEA">
                  <a:gamma/>
                  <a:tint val="54118"/>
                  <a:invGamma/>
                </a:srgbClr>
              </a:gs>
              <a:gs pos="100000">
                <a:srgbClr val="EAEAEA"/>
              </a:gs>
            </a:gsLst>
            <a:lin ang="0" scaled="1"/>
          </a:gradFill>
          <a:ln w="6350">
            <a:solidFill>
              <a:srgbClr val="969696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36000" tIns="36000" rIns="36000" bIns="36000" rtlCol="0" anchor="ctr"/>
          <a:lstStyle/>
          <a:p>
            <a:pPr marL="0" marR="0" lvl="0" indent="0" algn="ctr" defTabSz="914400" rtl="0" eaLnBrk="1" fontAlgn="base" latinLnBrk="1" hangingPunct="1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0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6EE2C0C-D6DD-594A-8783-2C2D7471D67D}"/>
              </a:ext>
            </a:extLst>
          </p:cNvPr>
          <p:cNvSpPr/>
          <p:nvPr/>
        </p:nvSpPr>
        <p:spPr>
          <a:xfrm>
            <a:off x="308483" y="836712"/>
            <a:ext cx="9180949" cy="2655384"/>
          </a:xfrm>
          <a:prstGeom prst="rect">
            <a:avLst/>
          </a:prstGeom>
          <a:solidFill>
            <a:schemeClr val="bg1"/>
          </a:solidFill>
          <a:ln w="60325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ko-KR" altLang="en-US" dirty="0">
              <a:solidFill>
                <a:prstClr val="black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34D20743-CC5F-264E-94DB-71CD797A08E8}"/>
              </a:ext>
            </a:extLst>
          </p:cNvPr>
          <p:cNvGrpSpPr/>
          <p:nvPr/>
        </p:nvGrpSpPr>
        <p:grpSpPr>
          <a:xfrm>
            <a:off x="4664968" y="1494586"/>
            <a:ext cx="4644516" cy="1682386"/>
            <a:chOff x="429643" y="4421864"/>
            <a:chExt cx="4631369" cy="1743440"/>
          </a:xfrm>
        </p:grpSpPr>
        <p:pic>
          <p:nvPicPr>
            <p:cNvPr id="12" name="Picture 6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712252DC-D2F6-3346-8EC2-5994C9BB0DD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9643" y="4421865"/>
              <a:ext cx="2179568" cy="1743439"/>
            </a:xfrm>
            <a:prstGeom prst="rect">
              <a:avLst/>
            </a:prstGeom>
          </p:spPr>
        </p:pic>
        <p:pic>
          <p:nvPicPr>
            <p:cNvPr id="13" name="Picture 8">
              <a:extLst>
                <a:ext uri="{FF2B5EF4-FFF2-40B4-BE49-F238E27FC236}">
                  <a16:creationId xmlns:a16="http://schemas.microsoft.com/office/drawing/2014/main" id="{0BFB7233-02EF-784F-AF1D-C49F39DCBDD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81444" y="4421864"/>
              <a:ext cx="2179568" cy="1743439"/>
            </a:xfrm>
            <a:prstGeom prst="rect">
              <a:avLst/>
            </a:prstGeom>
          </p:spPr>
        </p:pic>
        <p:sp>
          <p:nvSpPr>
            <p:cNvPr id="15" name="Right Arrow 9">
              <a:extLst>
                <a:ext uri="{FF2B5EF4-FFF2-40B4-BE49-F238E27FC236}">
                  <a16:creationId xmlns:a16="http://schemas.microsoft.com/office/drawing/2014/main" id="{72FD422D-EFCA-EF41-BAD3-D202C74AF6D4}"/>
                </a:ext>
              </a:extLst>
            </p:cNvPr>
            <p:cNvSpPr/>
            <p:nvPr/>
          </p:nvSpPr>
          <p:spPr bwMode="auto">
            <a:xfrm>
              <a:off x="2429191" y="4908111"/>
              <a:ext cx="360040" cy="612068"/>
            </a:xfrm>
            <a:prstGeom prst="rightArrow">
              <a:avLst/>
            </a:prstGeom>
            <a:gradFill rotWithShape="1">
              <a:gsLst>
                <a:gs pos="0">
                  <a:srgbClr val="EAEAEA"/>
                </a:gs>
                <a:gs pos="50000">
                  <a:srgbClr val="EAEAEA">
                    <a:gamma/>
                    <a:tint val="54118"/>
                    <a:invGamma/>
                  </a:srgbClr>
                </a:gs>
                <a:gs pos="100000">
                  <a:srgbClr val="EAEAEA"/>
                </a:gs>
              </a:gsLst>
              <a:lin ang="0" scaled="1"/>
            </a:gradFill>
            <a:ln w="6350">
              <a:solidFill>
                <a:srgbClr val="969696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endParaRPr kumimoji="0" lang="en-US" sz="100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580C07C-F272-F842-8F0F-426CCABBA107}"/>
              </a:ext>
            </a:extLst>
          </p:cNvPr>
          <p:cNvSpPr/>
          <p:nvPr/>
        </p:nvSpPr>
        <p:spPr>
          <a:xfrm>
            <a:off x="396044" y="1016732"/>
            <a:ext cx="4953000" cy="1883593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 fontAlgn="ctr">
              <a:lnSpc>
                <a:spcPct val="140000"/>
              </a:lnSpc>
              <a:spcBef>
                <a:spcPts val="600"/>
              </a:spcBef>
              <a:buFont typeface="Wingdings" pitchFamily="2" charset="2"/>
              <a:buChar char="v"/>
            </a:pPr>
            <a:r>
              <a:rPr lang="en-US" altLang="ko-KR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Check dependent Y value (</a:t>
            </a:r>
            <a:r>
              <a:rPr lang="en-US" altLang="ko-KR" sz="1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SalePrice</a:t>
            </a:r>
            <a:r>
              <a:rPr lang="en-US" altLang="ko-KR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  <a:endParaRPr lang="en-US" altLang="ko-KR" sz="1600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536575" lvl="1" indent="-222250" fontAlgn="ctr">
              <a:lnSpc>
                <a:spcPct val="140000"/>
              </a:lnSpc>
              <a:spcBef>
                <a:spcPts val="600"/>
              </a:spcBef>
              <a:buFontTx/>
              <a:buChar char="-"/>
            </a:pPr>
            <a:r>
              <a:rPr lang="en-US" altLang="ko-KR" sz="15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distribution of original Y value is </a:t>
            </a:r>
            <a:br>
              <a:rPr lang="en-US" altLang="ko-KR" sz="15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sz="15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biased to the left. (skewed)</a:t>
            </a:r>
          </a:p>
          <a:p>
            <a:pPr marL="536575" lvl="1" indent="-222250" fontAlgn="ctr">
              <a:lnSpc>
                <a:spcPct val="140000"/>
              </a:lnSpc>
              <a:spcBef>
                <a:spcPts val="600"/>
              </a:spcBef>
              <a:buFontTx/>
              <a:buChar char="-"/>
            </a:pPr>
            <a:r>
              <a:rPr lang="en-US" altLang="ko-KR" sz="15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Log transformation </a:t>
            </a:r>
            <a:br>
              <a:rPr lang="en-US" altLang="ko-KR" sz="15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sz="15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-&gt; Statistically better distribution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3AD880C9-274F-8E4C-8E67-A78DD647A5E5}"/>
              </a:ext>
            </a:extLst>
          </p:cNvPr>
          <p:cNvSpPr/>
          <p:nvPr/>
        </p:nvSpPr>
        <p:spPr>
          <a:xfrm>
            <a:off x="308483" y="3660441"/>
            <a:ext cx="9180949" cy="2655384"/>
          </a:xfrm>
          <a:prstGeom prst="rect">
            <a:avLst/>
          </a:prstGeom>
          <a:solidFill>
            <a:schemeClr val="bg1"/>
          </a:solidFill>
          <a:ln w="60325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ko-KR" altLang="en-US" dirty="0">
              <a:solidFill>
                <a:prstClr val="black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F9DD765-E507-714A-8634-CEFAF4B8CE53}"/>
              </a:ext>
            </a:extLst>
          </p:cNvPr>
          <p:cNvSpPr txBox="1"/>
          <p:nvPr/>
        </p:nvSpPr>
        <p:spPr>
          <a:xfrm>
            <a:off x="396044" y="3861048"/>
            <a:ext cx="3449015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 fontAlgn="ctr">
              <a:buFont typeface="Wingdings" pitchFamily="2" charset="2"/>
              <a:buChar char="v"/>
            </a:pP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Variables</a:t>
            </a:r>
            <a:r>
              <a:rPr lang="en-US" sz="15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Class Check</a:t>
            </a:r>
            <a:endParaRPr lang="en-US" sz="1500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8" name="Table 10">
            <a:extLst>
              <a:ext uri="{FF2B5EF4-FFF2-40B4-BE49-F238E27FC236}">
                <a16:creationId xmlns:a16="http://schemas.microsoft.com/office/drawing/2014/main" id="{C0B240C0-A90D-D54C-9D33-2CEDBFDABC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4655556"/>
              </p:ext>
            </p:extLst>
          </p:nvPr>
        </p:nvGraphicFramePr>
        <p:xfrm>
          <a:off x="576888" y="4656422"/>
          <a:ext cx="3692036" cy="121843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48311">
                  <a:extLst>
                    <a:ext uri="{9D8B030D-6E8A-4147-A177-3AD203B41FA5}">
                      <a16:colId xmlns:a16="http://schemas.microsoft.com/office/drawing/2014/main" val="1825735102"/>
                    </a:ext>
                  </a:extLst>
                </a:gridCol>
                <a:gridCol w="791324">
                  <a:extLst>
                    <a:ext uri="{9D8B030D-6E8A-4147-A177-3AD203B41FA5}">
                      <a16:colId xmlns:a16="http://schemas.microsoft.com/office/drawing/2014/main" val="2652017540"/>
                    </a:ext>
                  </a:extLst>
                </a:gridCol>
                <a:gridCol w="866308">
                  <a:extLst>
                    <a:ext uri="{9D8B030D-6E8A-4147-A177-3AD203B41FA5}">
                      <a16:colId xmlns:a16="http://schemas.microsoft.com/office/drawing/2014/main" val="61399005"/>
                    </a:ext>
                  </a:extLst>
                </a:gridCol>
                <a:gridCol w="831656">
                  <a:extLst>
                    <a:ext uri="{9D8B030D-6E8A-4147-A177-3AD203B41FA5}">
                      <a16:colId xmlns:a16="http://schemas.microsoft.com/office/drawing/2014/main" val="330909106"/>
                    </a:ext>
                  </a:extLst>
                </a:gridCol>
                <a:gridCol w="554437">
                  <a:extLst>
                    <a:ext uri="{9D8B030D-6E8A-4147-A177-3AD203B41FA5}">
                      <a16:colId xmlns:a16="http://schemas.microsoft.com/office/drawing/2014/main" val="1092171412"/>
                    </a:ext>
                  </a:extLst>
                </a:gridCol>
              </a:tblGrid>
              <a:tr h="722974"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Total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1" dirty="0">
                          <a:solidFill>
                            <a:srgbClr val="000099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Numeric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Factor </a:t>
                      </a:r>
                      <a:b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</a:br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(Nominal)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b="1" dirty="0">
                          <a:solidFill>
                            <a:srgbClr val="000099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Factor </a:t>
                      </a:r>
                      <a:br>
                        <a:rPr lang="en-US" sz="1300" b="1" dirty="0">
                          <a:solidFill>
                            <a:srgbClr val="000099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</a:br>
                      <a:r>
                        <a:rPr lang="en-US" sz="1300" b="1" dirty="0">
                          <a:solidFill>
                            <a:srgbClr val="000099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(Ordinal)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Date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711257"/>
                  </a:ext>
                </a:extLst>
              </a:tr>
              <a:tr h="495462"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81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1" dirty="0">
                          <a:solidFill>
                            <a:srgbClr val="000099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31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31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1" dirty="0">
                          <a:solidFill>
                            <a:srgbClr val="000099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15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4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4702637"/>
                  </a:ext>
                </a:extLst>
              </a:tr>
            </a:tbl>
          </a:graphicData>
        </a:graphic>
      </p:graphicFrame>
      <p:graphicFrame>
        <p:nvGraphicFramePr>
          <p:cNvPr id="33" name="Table 28">
            <a:extLst>
              <a:ext uri="{FF2B5EF4-FFF2-40B4-BE49-F238E27FC236}">
                <a16:creationId xmlns:a16="http://schemas.microsoft.com/office/drawing/2014/main" id="{1A3BB6BB-1B58-5E4C-8CC1-8AFD2DD5F1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1546673"/>
              </p:ext>
            </p:extLst>
          </p:nvPr>
        </p:nvGraphicFramePr>
        <p:xfrm>
          <a:off x="4607307" y="4480626"/>
          <a:ext cx="4666173" cy="146865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85753">
                  <a:extLst>
                    <a:ext uri="{9D8B030D-6E8A-4147-A177-3AD203B41FA5}">
                      <a16:colId xmlns:a16="http://schemas.microsoft.com/office/drawing/2014/main" val="761907974"/>
                    </a:ext>
                  </a:extLst>
                </a:gridCol>
                <a:gridCol w="756084">
                  <a:extLst>
                    <a:ext uri="{9D8B030D-6E8A-4147-A177-3AD203B41FA5}">
                      <a16:colId xmlns:a16="http://schemas.microsoft.com/office/drawing/2014/main" val="897165490"/>
                    </a:ext>
                  </a:extLst>
                </a:gridCol>
                <a:gridCol w="3024336">
                  <a:extLst>
                    <a:ext uri="{9D8B030D-6E8A-4147-A177-3AD203B41FA5}">
                      <a16:colId xmlns:a16="http://schemas.microsoft.com/office/drawing/2014/main" val="1095541943"/>
                    </a:ext>
                  </a:extLst>
                </a:gridCol>
              </a:tblGrid>
              <a:tr h="283824">
                <a:tc>
                  <a:txBody>
                    <a:bodyPr/>
                    <a:lstStyle/>
                    <a:p>
                      <a:pPr algn="ctr"/>
                      <a:r>
                        <a:rPr lang="en-US" sz="1300" b="1" dirty="0">
                          <a:solidFill>
                            <a:srgbClr val="000099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Original</a:t>
                      </a:r>
                    </a:p>
                  </a:txBody>
                  <a:tcPr marL="0" marR="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1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Fixed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1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Description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8589223"/>
                  </a:ext>
                </a:extLst>
              </a:tr>
              <a:tr h="592415">
                <a:tc>
                  <a:txBody>
                    <a:bodyPr/>
                    <a:lstStyle/>
                    <a:p>
                      <a:pPr algn="ctr"/>
                      <a:r>
                        <a:rPr lang="en-US" sz="1300" b="1" dirty="0">
                          <a:solidFill>
                            <a:srgbClr val="000099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Ordinal </a:t>
                      </a:r>
                      <a:br>
                        <a:rPr lang="en-US" sz="1300" b="1" dirty="0">
                          <a:solidFill>
                            <a:srgbClr val="000099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</a:br>
                      <a:r>
                        <a:rPr lang="en-US" sz="1300" b="1" dirty="0">
                          <a:solidFill>
                            <a:srgbClr val="000099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factor</a:t>
                      </a:r>
                    </a:p>
                  </a:txBody>
                  <a:tcPr marL="0" marR="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numeric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Quality Variables (</a:t>
                      </a:r>
                      <a:r>
                        <a:rPr lang="en-US" sz="1300" dirty="0" err="1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NA,Pr~Ex</a:t>
                      </a:r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) -&gt; 1,2,3…</a:t>
                      </a:r>
                    </a:p>
                    <a:p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  <a:sym typeface="Wingdings" pitchFamily="2" charset="2"/>
                        </a:rPr>
                        <a:t> Reduced by </a:t>
                      </a:r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dummy variables.</a:t>
                      </a:r>
                    </a:p>
                  </a:txBody>
                  <a:tcPr marL="108000" marR="0" marT="0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0005439"/>
                  </a:ext>
                </a:extLst>
              </a:tr>
              <a:tr h="592415">
                <a:tc>
                  <a:txBody>
                    <a:bodyPr/>
                    <a:lstStyle/>
                    <a:p>
                      <a:pPr algn="ctr"/>
                      <a:r>
                        <a:rPr lang="en-US" sz="1300" b="1" dirty="0">
                          <a:solidFill>
                            <a:srgbClr val="000099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Numeric</a:t>
                      </a:r>
                    </a:p>
                  </a:txBody>
                  <a:tcPr marL="0" marR="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nominal </a:t>
                      </a:r>
                      <a:b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</a:br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factor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0" i="0" kern="1200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MSSubClass</a:t>
                      </a:r>
                      <a:r>
                        <a:rPr lang="en-US" sz="1300" b="0" i="0" kern="1200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(20, 30, … 190)</a:t>
                      </a:r>
                      <a:endParaRPr lang="en-US" sz="13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108000" marR="0" marT="0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5681373"/>
                  </a:ext>
                </a:extLst>
              </a:tr>
            </a:tbl>
          </a:graphicData>
        </a:graphic>
      </p:graphicFrame>
      <p:sp>
        <p:nvSpPr>
          <p:cNvPr id="40" name="TextBox 39">
            <a:extLst>
              <a:ext uri="{FF2B5EF4-FFF2-40B4-BE49-F238E27FC236}">
                <a16:creationId xmlns:a16="http://schemas.microsoft.com/office/drawing/2014/main" id="{821F6B9F-13A7-1248-8A19-C94FBDAF431B}"/>
              </a:ext>
            </a:extLst>
          </p:cNvPr>
          <p:cNvSpPr txBox="1"/>
          <p:nvPr/>
        </p:nvSpPr>
        <p:spPr>
          <a:xfrm>
            <a:off x="560512" y="4293096"/>
            <a:ext cx="3528392" cy="3231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fontAlgn="ctr"/>
            <a:r>
              <a:rPr kumimoji="1" lang="en-US" altLang="ko-KR" sz="15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  Initial Class</a:t>
            </a:r>
            <a:endParaRPr kumimoji="1" lang="ko-KR" altLang="en-US" sz="1500" b="0" dirty="0"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D34725F-478A-2B4A-83F3-380861E8A893}"/>
              </a:ext>
            </a:extLst>
          </p:cNvPr>
          <p:cNvSpPr txBox="1"/>
          <p:nvPr/>
        </p:nvSpPr>
        <p:spPr>
          <a:xfrm>
            <a:off x="4520952" y="4115490"/>
            <a:ext cx="3528392" cy="3231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fontAlgn="ctr"/>
            <a:r>
              <a:rPr kumimoji="1" lang="en-US" altLang="ko-KR" sz="15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  Correction of Class </a:t>
            </a:r>
            <a:endParaRPr kumimoji="1" lang="ko-KR" altLang="en-US" sz="1500" b="0" dirty="0"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57009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DC5423-B1FF-9D47-8F8A-87FE9DCAE6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4BEB48F-B7EB-46C9-A9CE-1654B881328A}" type="slidenum">
              <a:rPr kumimoji="1" lang="ko-KR" altLang="en-US" sz="10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pPr marL="0" marR="0" lvl="0" indent="0" algn="ct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r>
              <a:rPr kumimoji="1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ko-KR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en-US" altLang="ko-KR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page</a:t>
            </a:r>
            <a:endParaRPr kumimoji="1" lang="ko-KR" altLang="en-US" sz="1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71695FF1-CB6A-2B44-9BDF-233890B247D8}"/>
              </a:ext>
            </a:extLst>
          </p:cNvPr>
          <p:cNvGrpSpPr/>
          <p:nvPr/>
        </p:nvGrpSpPr>
        <p:grpSpPr>
          <a:xfrm>
            <a:off x="-108739" y="0"/>
            <a:ext cx="10087467" cy="6858000"/>
            <a:chOff x="-63498" y="0"/>
            <a:chExt cx="6984998" cy="5143500"/>
          </a:xfrm>
        </p:grpSpPr>
        <p:sp>
          <p:nvSpPr>
            <p:cNvPr id="6" name="직사각형 238">
              <a:extLst>
                <a:ext uri="{FF2B5EF4-FFF2-40B4-BE49-F238E27FC236}">
                  <a16:creationId xmlns:a16="http://schemas.microsoft.com/office/drawing/2014/main" id="{DC22D943-60AC-6942-8D91-F287572C73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0"/>
              <a:ext cx="6858000" cy="5143500"/>
            </a:xfrm>
            <a:prstGeom prst="rect">
              <a:avLst/>
            </a:prstGeom>
            <a:solidFill>
              <a:srgbClr val="000000">
                <a:alpha val="79999"/>
              </a:srgbClr>
            </a:solidFill>
            <a:ln w="28575" algn="ctr">
              <a:noFill/>
              <a:round/>
              <a:headEnd/>
              <a:tailEnd/>
            </a:ln>
          </p:spPr>
          <p:txBody>
            <a:bodyPr lIns="31798" tIns="31798" rIns="31798" bIns="31798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marL="0" marR="0" lvl="0" indent="0" algn="ctr" defTabSz="914135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Rix고딕 B" pitchFamily="18" charset="-127"/>
                <a:cs typeface="+mn-cs"/>
              </a:endParaRPr>
            </a:p>
          </p:txBody>
        </p:sp>
        <p:pic>
          <p:nvPicPr>
            <p:cNvPr id="7" name="Picture 2" descr="\\10.250.177.62\###   개별 제안팀   ###\### Design Library ###\400. 제안설명회작업 Library\470. 제안설명회 PD작업\[11_09_06]우체국금융 단말장비\pop.png">
              <a:extLst>
                <a:ext uri="{FF2B5EF4-FFF2-40B4-BE49-F238E27FC236}">
                  <a16:creationId xmlns:a16="http://schemas.microsoft.com/office/drawing/2014/main" id="{A0DEED65-5BB8-4143-A011-7B4B84AE388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/>
            <a:srcRect l="1071" r="1088" b="1890"/>
            <a:stretch/>
          </p:blipFill>
          <p:spPr bwMode="auto">
            <a:xfrm>
              <a:off x="-63498" y="171450"/>
              <a:ext cx="6984998" cy="49720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4" name="제목 154">
            <a:extLst>
              <a:ext uri="{FF2B5EF4-FFF2-40B4-BE49-F238E27FC236}">
                <a16:creationId xmlns:a16="http://schemas.microsoft.com/office/drawing/2014/main" id="{674B3A11-2985-5942-BFC2-453A9E92E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464" y="49851"/>
            <a:ext cx="9241373" cy="415492"/>
          </a:xfrm>
          <a:noFill/>
          <a:ln w="9525">
            <a:noFill/>
            <a:miter lim="800000"/>
            <a:headEnd/>
            <a:tailEnd/>
          </a:ln>
        </p:spPr>
        <p:txBody>
          <a:bodyPr wrap="square" lIns="106674" tIns="53337" rIns="106674" bIns="53337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[Back-up] NA Imputation, Singularity removal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2C9B1532-80FF-F14B-B041-AE27B1B7C0E8}"/>
              </a:ext>
            </a:extLst>
          </p:cNvPr>
          <p:cNvSpPr/>
          <p:nvPr/>
        </p:nvSpPr>
        <p:spPr>
          <a:xfrm>
            <a:off x="5062380" y="810491"/>
            <a:ext cx="4427124" cy="5564176"/>
          </a:xfrm>
          <a:prstGeom prst="rect">
            <a:avLst/>
          </a:prstGeom>
          <a:solidFill>
            <a:schemeClr val="bg1"/>
          </a:solidFill>
          <a:ln w="60325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ko-KR" altLang="en-US" dirty="0">
              <a:solidFill>
                <a:prstClr val="black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6EE2C0C-D6DD-594A-8783-2C2D7471D67D}"/>
              </a:ext>
            </a:extLst>
          </p:cNvPr>
          <p:cNvSpPr/>
          <p:nvPr/>
        </p:nvSpPr>
        <p:spPr>
          <a:xfrm>
            <a:off x="281525" y="810491"/>
            <a:ext cx="4589056" cy="5564176"/>
          </a:xfrm>
          <a:prstGeom prst="rect">
            <a:avLst/>
          </a:prstGeom>
          <a:solidFill>
            <a:schemeClr val="bg1"/>
          </a:solidFill>
          <a:ln w="60325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ko-KR" altLang="en-US" dirty="0">
              <a:solidFill>
                <a:prstClr val="black"/>
              </a:solidFill>
            </a:endParaRPr>
          </a:p>
        </p:txBody>
      </p:sp>
      <p:graphicFrame>
        <p:nvGraphicFramePr>
          <p:cNvPr id="36" name="Table 10">
            <a:extLst>
              <a:ext uri="{FF2B5EF4-FFF2-40B4-BE49-F238E27FC236}">
                <a16:creationId xmlns:a16="http://schemas.microsoft.com/office/drawing/2014/main" id="{A2022E29-3A69-064E-AA27-30BF1B7C5D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024568"/>
              </p:ext>
            </p:extLst>
          </p:nvPr>
        </p:nvGraphicFramePr>
        <p:xfrm>
          <a:off x="731686" y="2261678"/>
          <a:ext cx="3969286" cy="196759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70959">
                  <a:extLst>
                    <a:ext uri="{9D8B030D-6E8A-4147-A177-3AD203B41FA5}">
                      <a16:colId xmlns:a16="http://schemas.microsoft.com/office/drawing/2014/main" val="761907974"/>
                    </a:ext>
                  </a:extLst>
                </a:gridCol>
                <a:gridCol w="2498327">
                  <a:extLst>
                    <a:ext uri="{9D8B030D-6E8A-4147-A177-3AD203B41FA5}">
                      <a16:colId xmlns:a16="http://schemas.microsoft.com/office/drawing/2014/main" val="1095541943"/>
                    </a:ext>
                  </a:extLst>
                </a:gridCol>
              </a:tblGrid>
              <a:tr h="347483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</a:pPr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Variable</a:t>
                      </a: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</a:pPr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How to impute</a:t>
                      </a:r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8589223"/>
                  </a:ext>
                </a:extLst>
              </a:tr>
              <a:tr h="537309">
                <a:tc>
                  <a:txBody>
                    <a:bodyPr/>
                    <a:lstStyle/>
                    <a:p>
                      <a:pPr>
                        <a:lnSpc>
                          <a:spcPct val="120000"/>
                        </a:lnSpc>
                      </a:pPr>
                      <a:r>
                        <a:rPr lang="en-US" sz="1300" b="1" i="0" kern="1200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LotFrontage</a:t>
                      </a:r>
                      <a:endParaRPr lang="en-US" sz="1300" b="1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R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20000"/>
                        </a:lnSpc>
                      </a:pPr>
                      <a:r>
                        <a:rPr lang="en-US" sz="1300" b="1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regression prediction </a:t>
                      </a:r>
                      <a:br>
                        <a:rPr lang="en-US" sz="1300" b="1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</a:br>
                      <a:r>
                        <a:rPr lang="en-US" sz="1300" b="1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(related to </a:t>
                      </a:r>
                      <a:r>
                        <a:rPr lang="en-US" sz="1300" b="1" dirty="0" err="1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LotArea</a:t>
                      </a:r>
                      <a:r>
                        <a:rPr lang="en-US" sz="1300" b="1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)</a:t>
                      </a:r>
                    </a:p>
                  </a:txBody>
                  <a:tcPr marR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0005439"/>
                  </a:ext>
                </a:extLst>
              </a:tr>
              <a:tr h="537309">
                <a:tc>
                  <a:txBody>
                    <a:bodyPr/>
                    <a:lstStyle/>
                    <a:p>
                      <a:pPr>
                        <a:lnSpc>
                          <a:spcPct val="120000"/>
                        </a:lnSpc>
                      </a:pPr>
                      <a:r>
                        <a:rPr lang="en-US" sz="1300" b="0" i="0" kern="1200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GarageYrBlt</a:t>
                      </a:r>
                      <a:endParaRPr lang="en-US" sz="13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R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20000"/>
                        </a:lnSpc>
                      </a:pPr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replace to '</a:t>
                      </a:r>
                      <a:r>
                        <a:rPr lang="en-US" sz="1300" dirty="0" err="1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YearBuilt</a:t>
                      </a:r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'</a:t>
                      </a:r>
                    </a:p>
                  </a:txBody>
                  <a:tcPr marR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5681373"/>
                  </a:ext>
                </a:extLst>
              </a:tr>
              <a:tr h="537309">
                <a:tc>
                  <a:txBody>
                    <a:bodyPr/>
                    <a:lstStyle/>
                    <a:p>
                      <a:pPr>
                        <a:lnSpc>
                          <a:spcPct val="120000"/>
                        </a:lnSpc>
                      </a:pPr>
                      <a:r>
                        <a:rPr lang="en-US" sz="1300" dirty="0" err="1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MasVnrArea</a:t>
                      </a:r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, </a:t>
                      </a:r>
                      <a:r>
                        <a:rPr lang="en-US" sz="1300" dirty="0" err="1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etc</a:t>
                      </a:r>
                      <a:endParaRPr lang="en-US" sz="13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R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20000"/>
                        </a:lnSpc>
                      </a:pPr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Impute to </a:t>
                      </a:r>
                      <a:r>
                        <a:rPr lang="en-US" sz="1300" b="1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“0”</a:t>
                      </a:r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b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</a:br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(related to None(NA) category)</a:t>
                      </a:r>
                    </a:p>
                  </a:txBody>
                  <a:tcPr marR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1384917"/>
                  </a:ext>
                </a:extLst>
              </a:tr>
            </a:tbl>
          </a:graphicData>
        </a:graphic>
      </p:graphicFrame>
      <p:sp>
        <p:nvSpPr>
          <p:cNvPr id="37" name="직사각형 36">
            <a:extLst>
              <a:ext uri="{FF2B5EF4-FFF2-40B4-BE49-F238E27FC236}">
                <a16:creationId xmlns:a16="http://schemas.microsoft.com/office/drawing/2014/main" id="{E005C2C8-0D11-014D-962B-CDF094FC6F45}"/>
              </a:ext>
            </a:extLst>
          </p:cNvPr>
          <p:cNvSpPr/>
          <p:nvPr/>
        </p:nvSpPr>
        <p:spPr>
          <a:xfrm>
            <a:off x="333785" y="1121608"/>
            <a:ext cx="4439195" cy="3631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fontAlgn="ctr">
              <a:lnSpc>
                <a:spcPct val="110000"/>
              </a:lnSpc>
              <a:spcBef>
                <a:spcPts val="300"/>
              </a:spcBef>
              <a:buFont typeface="Wingdings" pitchFamily="2" charset="2"/>
              <a:buChar char="v"/>
            </a:pPr>
            <a:r>
              <a:rPr lang="en-US" altLang="ko-KR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Impute missing data (several cases)</a:t>
            </a:r>
            <a:endParaRPr lang="en-US" altLang="ko-KR" sz="1600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7C06E603-0CE6-6B4D-9A1D-0BCB57819747}"/>
              </a:ext>
            </a:extLst>
          </p:cNvPr>
          <p:cNvSpPr/>
          <p:nvPr/>
        </p:nvSpPr>
        <p:spPr>
          <a:xfrm>
            <a:off x="319826" y="4588937"/>
            <a:ext cx="4633174" cy="1180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90538" lvl="1" indent="-222250" fontAlgn="ctr">
              <a:lnSpc>
                <a:spcPct val="11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altLang="ko-KR" sz="1500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Category is NA (23 variables) </a:t>
            </a:r>
            <a:br>
              <a:rPr lang="en-US" altLang="ko-KR" sz="1500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sz="15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itchFamily="2" charset="2"/>
              </a:rPr>
              <a:t> </a:t>
            </a:r>
            <a:r>
              <a:rPr lang="en-US" altLang="ko-KR" sz="15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Add ‘None’ category</a:t>
            </a:r>
          </a:p>
          <a:p>
            <a:pPr marL="268288" lvl="1" fontAlgn="ctr">
              <a:lnSpc>
                <a:spcPct val="110000"/>
              </a:lnSpc>
              <a:spcBef>
                <a:spcPts val="300"/>
              </a:spcBef>
            </a:pPr>
            <a:r>
              <a:rPr lang="en-US" altLang="ko-KR" sz="1500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(Ex, Alley {</a:t>
            </a:r>
            <a:r>
              <a:rPr lang="en-US" altLang="ko-KR" sz="1500" b="0" dirty="0" err="1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Grvl</a:t>
            </a:r>
            <a:r>
              <a:rPr lang="en-US" altLang="ko-KR" sz="1500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Pave</a:t>
            </a:r>
            <a:r>
              <a:rPr lang="en-US" altLang="ko-KR" sz="15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altLang="ko-KR" sz="1500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NA</a:t>
            </a:r>
            <a:r>
              <a:rPr lang="en-US" altLang="ko-KR" sz="1500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} : </a:t>
            </a:r>
            <a:br>
              <a:rPr lang="en-US" altLang="ko-KR" sz="1500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sz="1500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          </a:t>
            </a:r>
            <a:r>
              <a:rPr lang="en-US" altLang="ko-KR" sz="16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‘NA’ is real factor value.</a:t>
            </a:r>
            <a:r>
              <a:rPr lang="en-US" altLang="ko-KR" sz="1500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DA5EC27-69B1-9B46-8F89-36A2C4533F0C}"/>
              </a:ext>
            </a:extLst>
          </p:cNvPr>
          <p:cNvSpPr/>
          <p:nvPr/>
        </p:nvSpPr>
        <p:spPr>
          <a:xfrm>
            <a:off x="319826" y="1595655"/>
            <a:ext cx="4633174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90538" lvl="1" indent="-222250" fontAlgn="ctr">
              <a:lnSpc>
                <a:spcPct val="11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altLang="ko-KR" sz="1500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Numeric missing value (11 variables)</a:t>
            </a:r>
            <a:br>
              <a:rPr lang="en-US" altLang="ko-KR" sz="1500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sz="15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itchFamily="2" charset="2"/>
              </a:rPr>
              <a:t></a:t>
            </a:r>
            <a:r>
              <a:rPr lang="en-US" altLang="ko-KR" sz="15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Imputation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B4E57CA-5C48-644D-8020-864A471C03E0}"/>
              </a:ext>
            </a:extLst>
          </p:cNvPr>
          <p:cNvSpPr txBox="1"/>
          <p:nvPr/>
        </p:nvSpPr>
        <p:spPr>
          <a:xfrm>
            <a:off x="5133021" y="1124744"/>
            <a:ext cx="4068452" cy="36317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 fontAlgn="ctr">
              <a:lnSpc>
                <a:spcPct val="110000"/>
              </a:lnSpc>
              <a:spcBef>
                <a:spcPts val="300"/>
              </a:spcBef>
              <a:buFont typeface="Wingdings" pitchFamily="2" charset="2"/>
              <a:buChar char="v"/>
            </a:pP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Remove Singularity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746CE39-D2A3-5647-B222-A8483393A75F}"/>
              </a:ext>
            </a:extLst>
          </p:cNvPr>
          <p:cNvSpPr/>
          <p:nvPr/>
        </p:nvSpPr>
        <p:spPr>
          <a:xfrm>
            <a:off x="5025008" y="1595655"/>
            <a:ext cx="4356200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90538" lvl="1" indent="-222250" fontAlgn="ctr">
              <a:lnSpc>
                <a:spcPct val="11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altLang="ko-KR" sz="1500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Exactly same value by </a:t>
            </a:r>
            <a:r>
              <a:rPr lang="en-US" altLang="ko-KR" sz="1500" b="0" dirty="0" err="1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calulation</a:t>
            </a:r>
            <a:br>
              <a:rPr lang="en-US" altLang="ko-KR" sz="1500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sz="15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itchFamily="2" charset="2"/>
              </a:rPr>
              <a:t></a:t>
            </a:r>
            <a:r>
              <a:rPr lang="en-US" altLang="ko-KR" sz="15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Consolidation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D7CDAFE0-1BA3-0347-BBFA-0FF757C730AC}"/>
              </a:ext>
            </a:extLst>
          </p:cNvPr>
          <p:cNvSpPr/>
          <p:nvPr/>
        </p:nvSpPr>
        <p:spPr>
          <a:xfrm>
            <a:off x="5457056" y="2406645"/>
            <a:ext cx="3959072" cy="19020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fontAlgn="ctr">
              <a:lnSpc>
                <a:spcPct val="120000"/>
              </a:lnSpc>
              <a:buFontTx/>
              <a:buChar char="-"/>
            </a:pPr>
            <a:r>
              <a:rPr lang="en-US" altLang="ko-KR" b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GrLivArea</a:t>
            </a: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b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= 1stFlrSF + 2ndFlrSF + </a:t>
            </a:r>
            <a:r>
              <a:rPr lang="en-US" altLang="ko-KR" b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LowQualFinSF</a:t>
            </a:r>
            <a:endParaRPr lang="en-US" altLang="ko-KR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fontAlgn="ctr">
              <a:lnSpc>
                <a:spcPct val="120000"/>
              </a:lnSpc>
            </a:pPr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              (remove 3 vars)</a:t>
            </a:r>
          </a:p>
          <a:p>
            <a:pPr marL="285750" indent="-285750" fontAlgn="ctr">
              <a:lnSpc>
                <a:spcPct val="120000"/>
              </a:lnSpc>
              <a:buFontTx/>
              <a:buChar char="-"/>
            </a:pPr>
            <a:endParaRPr lang="en-US" altLang="ko-KR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 fontAlgn="ctr">
              <a:lnSpc>
                <a:spcPct val="120000"/>
              </a:lnSpc>
              <a:buFontTx/>
              <a:buChar char="-"/>
            </a:pPr>
            <a:r>
              <a:rPr lang="en-US" altLang="ko-KR" b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TotalBsmtSF</a:t>
            </a: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b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= BsmtFinSF1 + BsmtFinSF2 + </a:t>
            </a:r>
            <a:r>
              <a:rPr lang="en-US" altLang="ko-KR" b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BsmtUnfSF</a:t>
            </a: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</a:p>
          <a:p>
            <a:pPr fontAlgn="ctr">
              <a:lnSpc>
                <a:spcPct val="120000"/>
              </a:lnSpc>
            </a:pP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            </a:t>
            </a:r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(remove 3 vars)</a:t>
            </a:r>
          </a:p>
        </p:txBody>
      </p:sp>
      <p:sp>
        <p:nvSpPr>
          <p:cNvPr id="18" name="실행 단추: 홈 1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65721E19-FB93-104D-957D-12473F0A59F8}"/>
              </a:ext>
            </a:extLst>
          </p:cNvPr>
          <p:cNvSpPr/>
          <p:nvPr/>
        </p:nvSpPr>
        <p:spPr bwMode="auto">
          <a:xfrm>
            <a:off x="9381208" y="54986"/>
            <a:ext cx="360324" cy="360000"/>
          </a:xfrm>
          <a:prstGeom prst="actionButtonHome">
            <a:avLst/>
          </a:prstGeom>
          <a:gradFill rotWithShape="1">
            <a:gsLst>
              <a:gs pos="0">
                <a:srgbClr val="EAEAEA"/>
              </a:gs>
              <a:gs pos="50000">
                <a:srgbClr val="EAEAEA">
                  <a:gamma/>
                  <a:tint val="54118"/>
                  <a:invGamma/>
                </a:srgbClr>
              </a:gs>
              <a:gs pos="100000">
                <a:srgbClr val="EAEAEA"/>
              </a:gs>
            </a:gsLst>
            <a:lin ang="0" scaled="1"/>
          </a:gradFill>
          <a:ln w="6350">
            <a:solidFill>
              <a:srgbClr val="969696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36000" tIns="36000" rIns="36000" bIns="36000" rtlCol="0" anchor="ctr"/>
          <a:lstStyle/>
          <a:p>
            <a:pPr marL="0" marR="0" lvl="0" indent="0" algn="ctr" defTabSz="914400" rtl="0" eaLnBrk="1" fontAlgn="base" latinLnBrk="1" hangingPunct="1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0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217812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DC5423-B1FF-9D47-8F8A-87FE9DCAE6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4BEB48F-B7EB-46C9-A9CE-1654B881328A}" type="slidenum">
              <a:rPr kumimoji="1" lang="ko-KR" altLang="en-US" sz="10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pPr marL="0" marR="0" lvl="0" indent="0" algn="ct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r>
              <a:rPr kumimoji="1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ko-KR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en-US" altLang="ko-KR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page</a:t>
            </a:r>
            <a:endParaRPr kumimoji="1" lang="ko-KR" altLang="en-US" sz="1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71695FF1-CB6A-2B44-9BDF-233890B247D8}"/>
              </a:ext>
            </a:extLst>
          </p:cNvPr>
          <p:cNvGrpSpPr/>
          <p:nvPr/>
        </p:nvGrpSpPr>
        <p:grpSpPr>
          <a:xfrm>
            <a:off x="-108739" y="0"/>
            <a:ext cx="10087467" cy="6858000"/>
            <a:chOff x="-63498" y="0"/>
            <a:chExt cx="6984998" cy="5143500"/>
          </a:xfrm>
        </p:grpSpPr>
        <p:sp>
          <p:nvSpPr>
            <p:cNvPr id="6" name="직사각형 238">
              <a:extLst>
                <a:ext uri="{FF2B5EF4-FFF2-40B4-BE49-F238E27FC236}">
                  <a16:creationId xmlns:a16="http://schemas.microsoft.com/office/drawing/2014/main" id="{DC22D943-60AC-6942-8D91-F287572C73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0"/>
              <a:ext cx="6858000" cy="5143500"/>
            </a:xfrm>
            <a:prstGeom prst="rect">
              <a:avLst/>
            </a:prstGeom>
            <a:solidFill>
              <a:srgbClr val="000000">
                <a:alpha val="79999"/>
              </a:srgbClr>
            </a:solidFill>
            <a:ln w="28575" algn="ctr">
              <a:noFill/>
              <a:round/>
              <a:headEnd/>
              <a:tailEnd/>
            </a:ln>
          </p:spPr>
          <p:txBody>
            <a:bodyPr lIns="31798" tIns="31798" rIns="31798" bIns="31798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marL="0" marR="0" lvl="0" indent="0" algn="ctr" defTabSz="914135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Rix고딕 B" pitchFamily="18" charset="-127"/>
                <a:cs typeface="+mn-cs"/>
              </a:endParaRPr>
            </a:p>
          </p:txBody>
        </p:sp>
        <p:pic>
          <p:nvPicPr>
            <p:cNvPr id="7" name="Picture 2" descr="\\10.250.177.62\###   개별 제안팀   ###\### Design Library ###\400. 제안설명회작업 Library\470. 제안설명회 PD작업\[11_09_06]우체국금융 단말장비\pop.png">
              <a:extLst>
                <a:ext uri="{FF2B5EF4-FFF2-40B4-BE49-F238E27FC236}">
                  <a16:creationId xmlns:a16="http://schemas.microsoft.com/office/drawing/2014/main" id="{A0DEED65-5BB8-4143-A011-7B4B84AE388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/>
            <a:srcRect l="1071" r="1088" b="1890"/>
            <a:stretch/>
          </p:blipFill>
          <p:spPr bwMode="auto">
            <a:xfrm>
              <a:off x="-63498" y="171450"/>
              <a:ext cx="6984998" cy="49720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4" name="제목 154">
            <a:extLst>
              <a:ext uri="{FF2B5EF4-FFF2-40B4-BE49-F238E27FC236}">
                <a16:creationId xmlns:a16="http://schemas.microsoft.com/office/drawing/2014/main" id="{674B3A11-2985-5942-BFC2-453A9E92E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464" y="49851"/>
            <a:ext cx="9241373" cy="415492"/>
          </a:xfrm>
          <a:noFill/>
          <a:ln w="9525">
            <a:noFill/>
            <a:miter lim="800000"/>
            <a:headEnd/>
            <a:tailEnd/>
          </a:ln>
        </p:spPr>
        <p:txBody>
          <a:bodyPr wrap="square" lIns="106674" tIns="53337" rIns="106674" bIns="53337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[Back-up] Correlation, Outliers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2C9B1532-80FF-F14B-B041-AE27B1B7C0E8}"/>
              </a:ext>
            </a:extLst>
          </p:cNvPr>
          <p:cNvSpPr/>
          <p:nvPr/>
        </p:nvSpPr>
        <p:spPr>
          <a:xfrm>
            <a:off x="5062380" y="810491"/>
            <a:ext cx="4427124" cy="5564176"/>
          </a:xfrm>
          <a:prstGeom prst="rect">
            <a:avLst/>
          </a:prstGeom>
          <a:solidFill>
            <a:schemeClr val="bg1"/>
          </a:solidFill>
          <a:ln w="60325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ko-KR" altLang="en-US" dirty="0">
              <a:solidFill>
                <a:prstClr val="black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6EE2C0C-D6DD-594A-8783-2C2D7471D67D}"/>
              </a:ext>
            </a:extLst>
          </p:cNvPr>
          <p:cNvSpPr/>
          <p:nvPr/>
        </p:nvSpPr>
        <p:spPr>
          <a:xfrm>
            <a:off x="281525" y="810491"/>
            <a:ext cx="4589056" cy="5564176"/>
          </a:xfrm>
          <a:prstGeom prst="rect">
            <a:avLst/>
          </a:prstGeom>
          <a:solidFill>
            <a:schemeClr val="bg1"/>
          </a:solidFill>
          <a:ln w="60325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ko-KR" altLang="en-US" dirty="0">
              <a:solidFill>
                <a:prstClr val="black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4B888F4-1364-864D-BFE7-FB401F3F4CEB}"/>
              </a:ext>
            </a:extLst>
          </p:cNvPr>
          <p:cNvSpPr txBox="1"/>
          <p:nvPr/>
        </p:nvSpPr>
        <p:spPr>
          <a:xfrm>
            <a:off x="5313040" y="4146716"/>
            <a:ext cx="4274064" cy="20559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indent="-285750" fontAlgn="ctr">
              <a:lnSpc>
                <a:spcPct val="120000"/>
              </a:lnSpc>
              <a:spcBef>
                <a:spcPts val="400"/>
              </a:spcBef>
              <a:buFont typeface="Wingdings" pitchFamily="2" charset="2"/>
              <a:buChar char="ü"/>
            </a:pPr>
            <a: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ID : 524 </a:t>
            </a:r>
            <a:b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-  </a:t>
            </a:r>
            <a: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itchFamily="2" charset="2"/>
              </a:rPr>
              <a:t>High X (</a:t>
            </a:r>
            <a: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Quality 10, </a:t>
            </a:r>
            <a:r>
              <a:rPr lang="en-US" b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GrLivArea</a:t>
            </a:r>
            <a: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4,676 (Top2))</a:t>
            </a:r>
            <a:b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b="0" i="1" dirty="0">
                <a:solidFill>
                  <a:srgbClr val="99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Low Y (Sale Price $184,750)</a:t>
            </a:r>
          </a:p>
          <a:p>
            <a:pPr indent="-285750" fontAlgn="ctr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Font typeface="Wingdings" pitchFamily="2" charset="2"/>
              <a:buChar char="ü"/>
            </a:pPr>
            <a: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ID : 129</a:t>
            </a:r>
            <a:b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</a:t>
            </a: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  </a:t>
            </a: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itchFamily="2" charset="2"/>
              </a:rPr>
              <a:t>High X (</a:t>
            </a: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Quality 10, </a:t>
            </a:r>
            <a:r>
              <a:rPr lang="en-US" altLang="ko-KR" b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GrLivArea</a:t>
            </a: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5632 (Top 1))</a:t>
            </a:r>
            <a:b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ko-KR" b="0" i="1" dirty="0">
                <a:solidFill>
                  <a:srgbClr val="99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Low Y (Sale Price $160,000)</a:t>
            </a:r>
          </a:p>
          <a:p>
            <a:pPr indent="-285750" fontAlgn="ctr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Font typeface="Wingdings" pitchFamily="2" charset="2"/>
              <a:buChar char="ü"/>
            </a:pP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Others </a:t>
            </a:r>
          </a:p>
        </p:txBody>
      </p:sp>
      <p:grpSp>
        <p:nvGrpSpPr>
          <p:cNvPr id="19" name="Group 6">
            <a:extLst>
              <a:ext uri="{FF2B5EF4-FFF2-40B4-BE49-F238E27FC236}">
                <a16:creationId xmlns:a16="http://schemas.microsoft.com/office/drawing/2014/main" id="{604344B9-96C1-BB4D-955A-7B90F07EAC76}"/>
              </a:ext>
            </a:extLst>
          </p:cNvPr>
          <p:cNvGrpSpPr/>
          <p:nvPr/>
        </p:nvGrpSpPr>
        <p:grpSpPr>
          <a:xfrm>
            <a:off x="5349044" y="1196752"/>
            <a:ext cx="3816424" cy="3024336"/>
            <a:chOff x="6193289" y="1628800"/>
            <a:chExt cx="3512239" cy="3512239"/>
          </a:xfrm>
        </p:grpSpPr>
        <p:pic>
          <p:nvPicPr>
            <p:cNvPr id="20" name="Picture 29">
              <a:extLst>
                <a:ext uri="{FF2B5EF4-FFF2-40B4-BE49-F238E27FC236}">
                  <a16:creationId xmlns:a16="http://schemas.microsoft.com/office/drawing/2014/main" id="{9FEC8660-43FC-C844-9F32-9147793CCC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93289" y="1628800"/>
              <a:ext cx="3512239" cy="3512239"/>
            </a:xfrm>
            <a:prstGeom prst="rect">
              <a:avLst/>
            </a:prstGeom>
          </p:spPr>
        </p:pic>
        <p:sp>
          <p:nvSpPr>
            <p:cNvPr id="24" name="Rectangle 27">
              <a:extLst>
                <a:ext uri="{FF2B5EF4-FFF2-40B4-BE49-F238E27FC236}">
                  <a16:creationId xmlns:a16="http://schemas.microsoft.com/office/drawing/2014/main" id="{24C2598F-3D19-AB44-A8B5-A201A6C00555}"/>
                </a:ext>
              </a:extLst>
            </p:cNvPr>
            <p:cNvSpPr/>
            <p:nvPr/>
          </p:nvSpPr>
          <p:spPr bwMode="auto">
            <a:xfrm>
              <a:off x="8769423" y="3770863"/>
              <a:ext cx="743725" cy="421767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headEnd/>
              <a:tailEnd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endParaRPr kumimoji="0" lang="en-US" sz="100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45197405-C9AC-BC44-9C3A-5F68F17BAD06}"/>
              </a:ext>
            </a:extLst>
          </p:cNvPr>
          <p:cNvSpPr txBox="1"/>
          <p:nvPr/>
        </p:nvSpPr>
        <p:spPr>
          <a:xfrm>
            <a:off x="7941332" y="3465004"/>
            <a:ext cx="670123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fontAlgn="ctr"/>
            <a:r>
              <a:rPr kumimoji="1"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(524)</a:t>
            </a:r>
            <a:endParaRPr kumimoji="1" lang="ko-KR" altLang="en-US" b="0" dirty="0"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0D9C655-7E31-074F-9F00-E24945B4D290}"/>
              </a:ext>
            </a:extLst>
          </p:cNvPr>
          <p:cNvSpPr txBox="1"/>
          <p:nvPr/>
        </p:nvSpPr>
        <p:spPr>
          <a:xfrm>
            <a:off x="8459341" y="3520753"/>
            <a:ext cx="670123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fontAlgn="ctr"/>
            <a:r>
              <a:rPr kumimoji="1"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(129)</a:t>
            </a:r>
            <a:endParaRPr kumimoji="1" lang="ko-KR" altLang="en-US" b="0" dirty="0"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E005C2C8-0D11-014D-962B-CDF094FC6F45}"/>
              </a:ext>
            </a:extLst>
          </p:cNvPr>
          <p:cNvSpPr/>
          <p:nvPr/>
        </p:nvSpPr>
        <p:spPr>
          <a:xfrm>
            <a:off x="5205028" y="977592"/>
            <a:ext cx="4439195" cy="3631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fontAlgn="ctr">
              <a:lnSpc>
                <a:spcPct val="110000"/>
              </a:lnSpc>
              <a:spcBef>
                <a:spcPts val="300"/>
              </a:spcBef>
              <a:buFont typeface="Wingdings" pitchFamily="2" charset="2"/>
              <a:buChar char="v"/>
            </a:pPr>
            <a:r>
              <a:rPr lang="en-US" altLang="ko-KR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Outliers</a:t>
            </a:r>
            <a:endParaRPr lang="en-US" altLang="ko-KR" sz="1600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B4E57CA-5C48-644D-8020-864A471C03E0}"/>
              </a:ext>
            </a:extLst>
          </p:cNvPr>
          <p:cNvSpPr txBox="1"/>
          <p:nvPr/>
        </p:nvSpPr>
        <p:spPr>
          <a:xfrm>
            <a:off x="344488" y="977592"/>
            <a:ext cx="4320371" cy="36317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 fontAlgn="ctr">
              <a:lnSpc>
                <a:spcPct val="110000"/>
              </a:lnSpc>
              <a:spcBef>
                <a:spcPts val="300"/>
              </a:spcBef>
              <a:buFont typeface="Wingdings" pitchFamily="2" charset="2"/>
              <a:buChar char="v"/>
            </a:pP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Correlations</a:t>
            </a:r>
          </a:p>
        </p:txBody>
      </p:sp>
      <p:pic>
        <p:nvPicPr>
          <p:cNvPr id="27" name="Picture 13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A2A82EEE-6DAC-6C4A-80CD-399767582C1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536" y="2933554"/>
            <a:ext cx="3593595" cy="3215525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B4FD288F-F25E-BE49-A8EA-1695871AAECA}"/>
              </a:ext>
            </a:extLst>
          </p:cNvPr>
          <p:cNvSpPr txBox="1"/>
          <p:nvPr/>
        </p:nvSpPr>
        <p:spPr>
          <a:xfrm>
            <a:off x="493608" y="1376772"/>
            <a:ext cx="4439936" cy="164968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fontAlgn="ctr">
              <a:lnSpc>
                <a:spcPct val="110000"/>
              </a:lnSpc>
            </a:pP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* Y – X</a:t>
            </a:r>
            <a:endParaRPr lang="en-US" sz="1600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fontAlgn="ctr">
              <a:lnSpc>
                <a:spcPct val="110000"/>
              </a:lnSpc>
            </a:pPr>
            <a:r>
              <a:rPr lang="en-US" b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OverallQual</a:t>
            </a:r>
            <a: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(0.82),  </a:t>
            </a:r>
            <a:r>
              <a:rPr lang="en-US" b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GrLivArea</a:t>
            </a:r>
            <a: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(0.71),</a:t>
            </a:r>
          </a:p>
          <a:p>
            <a:pPr fontAlgn="ctr">
              <a:lnSpc>
                <a:spcPct val="110000"/>
              </a:lnSpc>
            </a:pPr>
            <a:r>
              <a:rPr lang="en-US" b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GarageCars</a:t>
            </a:r>
            <a: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(0.7), </a:t>
            </a:r>
            <a:r>
              <a:rPr lang="en-US" b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ExterQual</a:t>
            </a:r>
            <a: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(0.7), </a:t>
            </a:r>
            <a:r>
              <a:rPr lang="en-US" b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KitchenQual</a:t>
            </a:r>
            <a: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(0.7), ..</a:t>
            </a:r>
            <a:endParaRPr lang="en-US" sz="1600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fontAlgn="ctr">
              <a:lnSpc>
                <a:spcPct val="110000"/>
              </a:lnSpc>
            </a:pPr>
            <a:endParaRPr lang="en-US" sz="1600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fontAlgn="ctr">
              <a:lnSpc>
                <a:spcPct val="110000"/>
              </a:lnSpc>
            </a:pPr>
            <a:r>
              <a:rPr lang="en-US" altLang="ko-KR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* X – X</a:t>
            </a:r>
            <a:endParaRPr lang="en-US" sz="1600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fontAlgn="ctr">
              <a:lnSpc>
                <a:spcPct val="110000"/>
              </a:lnSpc>
            </a:pPr>
            <a:r>
              <a:rPr lang="en-US" sz="16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Many variables have high correlation</a:t>
            </a:r>
          </a:p>
        </p:txBody>
      </p:sp>
    </p:spTree>
    <p:extLst>
      <p:ext uri="{BB962C8B-B14F-4D97-AF65-F5344CB8AC3E}">
        <p14:creationId xmlns:p14="http://schemas.microsoft.com/office/powerpoint/2010/main" val="8933791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0158636-B134-5F41-B0CC-B8698DE8377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DC5423-B1FF-9D47-8F8A-87FE9DCAE6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4BEB48F-B7EB-46C9-A9CE-1654B881328A}" type="slidenum">
              <a:rPr kumimoji="1" lang="ko-KR" altLang="en-US" sz="10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pPr marL="0" marR="0" lvl="0" indent="0" algn="ct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r>
              <a:rPr kumimoji="1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ko-KR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en-US" altLang="ko-KR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page</a:t>
            </a:r>
            <a:endParaRPr kumimoji="1" lang="ko-KR" altLang="en-US" sz="1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71695FF1-CB6A-2B44-9BDF-233890B247D8}"/>
              </a:ext>
            </a:extLst>
          </p:cNvPr>
          <p:cNvGrpSpPr/>
          <p:nvPr/>
        </p:nvGrpSpPr>
        <p:grpSpPr>
          <a:xfrm>
            <a:off x="-107004" y="1"/>
            <a:ext cx="10087467" cy="6858000"/>
            <a:chOff x="-63498" y="0"/>
            <a:chExt cx="6984998" cy="5143500"/>
          </a:xfrm>
        </p:grpSpPr>
        <p:sp>
          <p:nvSpPr>
            <p:cNvPr id="6" name="직사각형 238">
              <a:extLst>
                <a:ext uri="{FF2B5EF4-FFF2-40B4-BE49-F238E27FC236}">
                  <a16:creationId xmlns:a16="http://schemas.microsoft.com/office/drawing/2014/main" id="{DC22D943-60AC-6942-8D91-F287572C73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0"/>
              <a:ext cx="6858000" cy="5143500"/>
            </a:xfrm>
            <a:prstGeom prst="rect">
              <a:avLst/>
            </a:prstGeom>
            <a:solidFill>
              <a:srgbClr val="000000">
                <a:alpha val="79999"/>
              </a:srgbClr>
            </a:solidFill>
            <a:ln w="28575" algn="ctr">
              <a:noFill/>
              <a:round/>
              <a:headEnd/>
              <a:tailEnd/>
            </a:ln>
          </p:spPr>
          <p:txBody>
            <a:bodyPr lIns="31798" tIns="31798" rIns="31798" bIns="31798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marL="0" marR="0" lvl="0" indent="0" algn="ctr" defTabSz="914135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Rix고딕 B" pitchFamily="18" charset="-127"/>
                <a:cs typeface="+mn-cs"/>
              </a:endParaRPr>
            </a:p>
          </p:txBody>
        </p:sp>
        <p:pic>
          <p:nvPicPr>
            <p:cNvPr id="7" name="Picture 2" descr="\\10.250.177.62\###   개별 제안팀   ###\### Design Library ###\400. 제안설명회작업 Library\470. 제안설명회 PD작업\[11_09_06]우체국금융 단말장비\pop.png">
              <a:extLst>
                <a:ext uri="{FF2B5EF4-FFF2-40B4-BE49-F238E27FC236}">
                  <a16:creationId xmlns:a16="http://schemas.microsoft.com/office/drawing/2014/main" id="{A0DEED65-5BB8-4143-A011-7B4B84AE388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/>
            <a:srcRect l="1071" r="1088" b="1890"/>
            <a:stretch/>
          </p:blipFill>
          <p:spPr bwMode="auto">
            <a:xfrm>
              <a:off x="-63498" y="171450"/>
              <a:ext cx="6984998" cy="49720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4" name="제목 154">
            <a:extLst>
              <a:ext uri="{FF2B5EF4-FFF2-40B4-BE49-F238E27FC236}">
                <a16:creationId xmlns:a16="http://schemas.microsoft.com/office/drawing/2014/main" id="{674B3A11-2985-5942-BFC2-453A9E92E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464" y="49851"/>
            <a:ext cx="9241373" cy="415492"/>
          </a:xfrm>
          <a:noFill/>
          <a:ln w="9525">
            <a:noFill/>
            <a:miter lim="800000"/>
            <a:headEnd/>
            <a:tailEnd/>
          </a:ln>
        </p:spPr>
        <p:txBody>
          <a:bodyPr wrap="square" lIns="106674" tIns="53337" rIns="106674" bIns="53337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[Back-up] NA Variables plot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1" name="실행 단추: 홈 1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7A146080-E052-794F-923B-EB2C620709EB}"/>
              </a:ext>
            </a:extLst>
          </p:cNvPr>
          <p:cNvSpPr/>
          <p:nvPr/>
        </p:nvSpPr>
        <p:spPr bwMode="auto">
          <a:xfrm>
            <a:off x="9381208" y="54986"/>
            <a:ext cx="360324" cy="360000"/>
          </a:xfrm>
          <a:prstGeom prst="actionButtonHome">
            <a:avLst/>
          </a:prstGeom>
          <a:gradFill rotWithShape="1">
            <a:gsLst>
              <a:gs pos="0">
                <a:srgbClr val="EAEAEA"/>
              </a:gs>
              <a:gs pos="50000">
                <a:srgbClr val="EAEAEA">
                  <a:gamma/>
                  <a:tint val="54118"/>
                  <a:invGamma/>
                </a:srgbClr>
              </a:gs>
              <a:gs pos="100000">
                <a:srgbClr val="EAEAEA"/>
              </a:gs>
            </a:gsLst>
            <a:lin ang="0" scaled="1"/>
          </a:gradFill>
          <a:ln w="6350">
            <a:solidFill>
              <a:srgbClr val="969696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36000" tIns="36000" rIns="36000" bIns="36000" rtlCol="0" anchor="ctr"/>
          <a:lstStyle/>
          <a:p>
            <a:pPr marL="0" marR="0" lvl="0" indent="0" algn="ctr" defTabSz="914400" rtl="0" eaLnBrk="1" fontAlgn="base" latinLnBrk="1" hangingPunct="1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0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0" name="Picture 9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FE0A2DAD-37B1-444A-8D0A-8B95EE9164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552" y="772552"/>
            <a:ext cx="8028892" cy="5685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575003"/>
      </p:ext>
    </p:extLst>
  </p:cSld>
  <p:clrMapOvr>
    <a:masterClrMapping/>
  </p:clrMapOvr>
</p:sld>
</file>

<file path=ppt/theme/theme1.xml><?xml version="1.0" encoding="utf-8"?>
<a:theme xmlns:a="http://schemas.openxmlformats.org/drawingml/2006/main" name="2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gradFill rotWithShape="1">
          <a:gsLst>
            <a:gs pos="0">
              <a:srgbClr val="EAEAEA"/>
            </a:gs>
            <a:gs pos="50000">
              <a:srgbClr val="EAEAEA">
                <a:gamma/>
                <a:tint val="54118"/>
                <a:invGamma/>
              </a:srgbClr>
            </a:gs>
            <a:gs pos="100000">
              <a:srgbClr val="EAEAEA"/>
            </a:gs>
          </a:gsLst>
          <a:lin ang="0" scaled="1"/>
        </a:gradFill>
        <a:ln w="6350">
          <a:solidFill>
            <a:srgbClr val="969696"/>
          </a:solidFill>
          <a:round/>
          <a:headEnd/>
          <a:tailEnd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wrap="square" lIns="36000" tIns="36000" rIns="36000" bIns="36000" anchor="ctr"/>
      <a:lstStyle>
        <a:defPPr algn="ctr">
          <a:lnSpc>
            <a:spcPct val="95000"/>
          </a:lnSpc>
          <a:defRPr kumimoji="0" sz="1000" kern="0" dirty="0">
            <a:solidFill>
              <a:srgbClr val="000000"/>
            </a:solidFill>
            <a:latin typeface="+mn-ea"/>
            <a:ea typeface="+mn-ea"/>
          </a:defRPr>
        </a:defPPr>
      </a:lstStyle>
    </a:spDef>
    <a:lnDef>
      <a:spPr>
        <a:noFill/>
        <a:ln w="9525">
          <a:solidFill>
            <a:sysClr val="windowText" lastClr="000000"/>
          </a:solidFill>
          <a:round/>
          <a:headEnd type="none" w="med" len="med"/>
          <a:tailEnd type="none" w="med" len="med"/>
        </a:ln>
      </a:spPr>
      <a:bodyPr/>
      <a:lstStyle/>
    </a:lnDef>
    <a:txDef>
      <a:spPr>
        <a:noFill/>
        <a:ln>
          <a:noFill/>
        </a:ln>
      </a:spPr>
      <a:bodyPr wrap="square" rtlCol="0">
        <a:spAutoFit/>
      </a:bodyPr>
      <a:lstStyle>
        <a:defPPr algn="ctr" fontAlgn="ctr">
          <a:defRPr sz="1200" b="0" dirty="0" smtClean="0">
            <a:latin typeface="+mn-ea"/>
            <a:ea typeface="+mn-ea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3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gradFill rotWithShape="1">
          <a:gsLst>
            <a:gs pos="0">
              <a:srgbClr val="EAEAEA"/>
            </a:gs>
            <a:gs pos="50000">
              <a:srgbClr val="EAEAEA">
                <a:gamma/>
                <a:tint val="54118"/>
                <a:invGamma/>
              </a:srgbClr>
            </a:gs>
            <a:gs pos="100000">
              <a:srgbClr val="EAEAEA"/>
            </a:gs>
          </a:gsLst>
          <a:lin ang="0" scaled="1"/>
        </a:gradFill>
        <a:ln w="6350">
          <a:solidFill>
            <a:srgbClr val="969696"/>
          </a:solidFill>
          <a:round/>
          <a:headEnd/>
          <a:tailEnd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wrap="square" lIns="36000" tIns="36000" rIns="36000" bIns="36000" anchor="ctr"/>
      <a:lstStyle>
        <a:defPPr algn="ctr">
          <a:lnSpc>
            <a:spcPct val="95000"/>
          </a:lnSpc>
          <a:defRPr kumimoji="0" sz="1000" kern="0" dirty="0">
            <a:solidFill>
              <a:srgbClr val="000000"/>
            </a:solidFill>
            <a:latin typeface="+mn-ea"/>
            <a:ea typeface="+mn-ea"/>
          </a:defRPr>
        </a:defPPr>
      </a:lstStyle>
    </a:spDef>
    <a:lnDef>
      <a:spPr>
        <a:noFill/>
        <a:ln w="9525">
          <a:solidFill>
            <a:sysClr val="windowText" lastClr="000000"/>
          </a:solidFill>
          <a:round/>
          <a:headEnd type="none" w="med" len="med"/>
          <a:tailEnd type="none" w="med" len="med"/>
        </a:ln>
      </a:spPr>
      <a:bodyPr/>
      <a:lstStyle/>
    </a:lnDef>
    <a:txDef>
      <a:spPr>
        <a:noFill/>
        <a:ln>
          <a:noFill/>
        </a:ln>
      </a:spPr>
      <a:bodyPr wrap="square" rtlCol="0">
        <a:spAutoFit/>
      </a:bodyPr>
      <a:lstStyle>
        <a:defPPr algn="ctr" fontAlgn="ctr">
          <a:defRPr sz="1200" b="0" dirty="0" smtClean="0">
            <a:latin typeface="+mn-ea"/>
            <a:ea typeface="+mn-ea"/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SKDocLibContentType" ma:contentTypeID="0x010100F232DC283A0D4D749B6A46903F588C0D00C29DFCFC54A01443860D6F8CC6D8836B" ma:contentTypeVersion="2" ma:contentTypeDescription="ECM 커스텀 문서라이브러리 컨텐츠 타입" ma:contentTypeScope="" ma:versionID="430730483eb166c729b8502aa397d3dc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2118d686ef34531b9d4115aacee2e587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TemplateUrl" minOccurs="0"/>
                <xsd:element ref="ns1:xd_ProgID" minOccurs="0"/>
                <xsd:element ref="ns1:xd_Signature" minOccurs="0"/>
                <xsd:element ref="ns1:AuthorName" minOccurs="0"/>
                <xsd:element ref="ns1:AuthorDept" minOccurs="0"/>
                <xsd:element ref="ns1:EditorName" minOccurs="0"/>
                <xsd:element ref="ns1:EditorDept" minOccurs="0"/>
                <xsd:element ref="ns1:DocSecurityLevel" minOccurs="0"/>
                <xsd:element ref="ns1:DocSharedFil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TemplateUrl" ma:index="1" nillable="true" ma:displayName="서식 파일 링크" ma:hidden="true" ma:internalName="TemplateUrl">
      <xsd:simpleType>
        <xsd:restriction base="dms:Text"/>
      </xsd:simpleType>
    </xsd:element>
    <xsd:element name="xd_ProgID" ma:index="2" nillable="true" ma:displayName="HTML 파일 링크" ma:hidden="true" ma:internalName="xd_ProgID">
      <xsd:simpleType>
        <xsd:restriction base="dms:Text"/>
      </xsd:simpleType>
    </xsd:element>
    <xsd:element name="xd_Signature" ma:index="3" nillable="true" ma:displayName="서명됨" ma:hidden="true" ma:internalName="xd_Signature" ma:readOnly="true">
      <xsd:simpleType>
        <xsd:restriction base="dms:Boolean"/>
      </xsd:simpleType>
    </xsd:element>
    <xsd:element name="AuthorName" ma:index="6" nillable="true" ma:displayName="작성자" ma:description="작성자 이름 필드" ma:internalName="AuthorName">
      <xsd:simpleType>
        <xsd:restriction base="dms:Text"/>
      </xsd:simpleType>
    </xsd:element>
    <xsd:element name="AuthorDept" ma:index="7" nillable="true" ma:displayName="작성자 부서" ma:description="작성자 부서 필드" ma:internalName="AuthorDept">
      <xsd:simpleType>
        <xsd:restriction base="dms:Text"/>
      </xsd:simpleType>
    </xsd:element>
    <xsd:element name="EditorName" ma:index="8" nillable="true" ma:displayName="수정자" ma:description="수정자 이름 필드" ma:hidden="true" ma:internalName="EditorName">
      <xsd:simpleType>
        <xsd:restriction base="dms:Text"/>
      </xsd:simpleType>
    </xsd:element>
    <xsd:element name="EditorDept" ma:index="9" nillable="true" ma:displayName="수정자 부서" ma:description="수정자 부서 필드" ma:internalName="EditorDept">
      <xsd:simpleType>
        <xsd:restriction base="dms:Text"/>
      </xsd:simpleType>
    </xsd:element>
    <xsd:element name="DocSecurityLevel" ma:index="15" nillable="true" ma:displayName="보안등급" ma:description="보안등급 필드(문서함)" ma:internalName="DocSecurityLevel">
      <xsd:simpleType>
        <xsd:restriction base="dms:Unknown"/>
      </xsd:simpleType>
    </xsd:element>
    <xsd:element name="DocSharedFile" ma:index="17" nillable="true" ma:displayName="공유" ma:description="파일 공유 여부 필드" ma:internalName="DocSharedFil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/>
        <xsd:element ref="dc:title" minOccurs="0" maxOccurs="1" ma:index="0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outs:outSpaceData xmlns:outs="http://schemas.microsoft.com/office/2009/outspace/metadata">
  <outs:relatedDates>
    <outs:relatedDate>
      <outs:type>3</outs:type>
      <outs:displayName>Last Modified</outs:displayName>
      <outs:dateTime>2009-10-23T07:16:45Z</outs:dateTime>
      <outs:isPinned>true</outs:isPinned>
    </outs:relatedDate>
    <outs:relatedDate>
      <outs:type>2</outs:type>
      <outs:displayName>Created</outs:displayName>
      <outs:dateTime>2004-02-17T06:52:18Z</outs:dateTime>
      <outs:isPinned>true</outs:isPinned>
    </outs:relatedDate>
    <outs:relatedDate>
      <outs:type>4</outs:type>
      <outs:displayName>Last Printed</outs:displayName>
      <outs:dateTime/>
      <outs:isPinned>true</outs:isPinned>
    </outs:relatedDate>
  </outs:relatedDates>
  <outs:relatedDocuments>
    <outs:relatedDocument>
      <outs:type>2</outs:type>
      <outs:displayName>Other documents in current folder</outs:displayName>
      <outs:uri/>
      <outs:isPinned>true</outs:isPinned>
    </outs:relatedDocument>
  </outs:relatedDocuments>
  <outs:relatedPeople>
    <outs:relatedPeopleItem>
      <outs:category>Author</outs:category>
      <outs:people>
        <outs:relatedPerson>
          <outs:displayName>SK</outs:displayName>
          <outs:accountName/>
        </outs:relatedPerson>
      </outs:people>
      <outs:source>0</outs:source>
      <outs:isPinned>true</outs:isPinned>
    </outs:relatedPeopleItem>
    <outs:relatedPeopleItem>
      <outs:category>Last modified by</outs:category>
      <outs:people>
        <outs:relatedPerson>
          <outs:displayName>SK사번D\Administrator</outs:displayName>
          <outs:accountName/>
        </outs:relatedPerson>
      </outs:people>
      <outs:source>0</outs:source>
      <outs:isPinned>true</outs:isPinned>
    </outs:relatedPeopleItem>
    <outs:relatedPeopleItem>
      <outs:category>Manager</outs:category>
      <outs:people/>
      <outs:source>0</outs:source>
      <outs:isPinned>false</outs:isPinned>
    </outs:relatedPeopleItem>
  </outs:relatedPeople>
  <propertyMetadataList xmlns="http://schemas.microsoft.com/office/2009/outspace/metadata">
    <propertyMetadata>
      <type>0</type>
      <propertyId>2228224</propertyId>
      <propertyName/>
      <isPinned>true</isPinned>
    </propertyMetadata>
    <propertyMetadata>
      <type>0</type>
      <propertyId>1114115</propertyId>
      <propertyName/>
      <isPinned>true</isPinned>
    </propertyMetadata>
    <propertyMetadata>
      <type>0</type>
      <propertyId>1114117</propertyId>
      <propertyName/>
      <isPinned>true</isPinned>
    </propertyMetadata>
    <propertyMetadata>
      <type>0</type>
      <propertyId>589825</propertyId>
      <propertyName/>
      <isPinned>false</isPinned>
    </propertyMetadata>
    <propertyMetadata>
      <type>0</type>
      <propertyId>1114116</propertyId>
      <propertyName/>
      <isPinned>false</isPinned>
    </propertyMetadata>
    <propertyMetadata>
      <type>0</type>
      <propertyId>14</propertyId>
      <propertyName/>
      <isPinned>true</isPinned>
    </propertyMetadata>
    <propertyMetadata>
      <type>0</type>
      <propertyId>8</propertyId>
      <propertyName/>
      <isPinned>true</isPinned>
    </propertyMetadata>
    <propertyMetadata>
      <type>0</type>
      <propertyId>6</propertyId>
      <propertyName/>
      <isPinned>false</isPinned>
    </propertyMetadata>
    <propertyMetadata>
      <type>0</type>
      <propertyId>1114118</propertyId>
      <propertyName/>
      <isPinned>false</isPinned>
    </propertyMetadata>
    <propertyMetadata>
      <type>0</type>
      <propertyId>1179649</propertyId>
      <propertyName/>
      <isPinned>false</isPinned>
    </propertyMetadata>
    <propertyMetadata>
      <type>0</type>
      <propertyId>655365</propertyId>
      <propertyName/>
      <isPinned>false</isPinned>
    </propertyMetadata>
    <propertyMetadata>
      <type>0</type>
      <propertyId>1</propertyId>
      <propertyName/>
      <isPinned>false</isPinned>
    </propertyMetadata>
    <propertyMetadata>
      <type>0</type>
      <propertyId>0</propertyId>
      <propertyName/>
      <isPinned>true</isPinned>
    </propertyMetadata>
    <propertyMetadata>
      <type>0</type>
      <propertyId>13</propertyId>
      <propertyName/>
      <isPinned>false</isPinned>
    </propertyMetadata>
    <propertyMetadata>
      <type>0</type>
      <propertyId>1179653</propertyId>
      <propertyName/>
      <isPinned>false</isPinned>
    </propertyMetadata>
    <propertyMetadata>
      <type>0</type>
      <propertyId>22</propertyId>
      <propertyName/>
      <isPinned>false</isPinned>
    </propertyMetadata>
  </propertyMetadataList>
  <outs:corruptMetadataWasLost/>
</outs:outSpaceDat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EditorName xmlns="http://schemas.microsoft.com/sharepoint/v3" xsi:nil="true"/>
    <DocSecurityLevel xmlns="http://schemas.microsoft.com/sharepoint/v3" xsi:nil="true"/>
    <AuthorName xmlns="http://schemas.microsoft.com/sharepoint/v3" xsi:nil="true"/>
    <DocSharedFile xmlns="http://schemas.microsoft.com/sharepoint/v3" xsi:nil="true"/>
    <AuthorDept xmlns="http://schemas.microsoft.com/sharepoint/v3" xsi:nil="true"/>
    <EditorDept xmlns="http://schemas.microsoft.com/sharepoint/v3" xsi:nil="true"/>
    <TemplateUrl xmlns="http://schemas.microsoft.com/sharepoint/v3" xsi:nil="true"/>
    <xd_ProgID xmlns="http://schemas.microsoft.com/sharepoint/v3" xsi:nil="true"/>
  </documentManagement>
</p: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37CF7E6-C7C2-4E8C-9DCB-A1CED839084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06DBE91C-3397-40DF-B188-F37BFE7A515E}">
  <ds:schemaRefs>
    <ds:schemaRef ds:uri="http://schemas.microsoft.com/office/2009/outspace/metadata"/>
  </ds:schemaRefs>
</ds:datastoreItem>
</file>

<file path=customXml/itemProps3.xml><?xml version="1.0" encoding="utf-8"?>
<ds:datastoreItem xmlns:ds="http://schemas.openxmlformats.org/officeDocument/2006/customXml" ds:itemID="{7549DA7B-1039-463A-8C15-8AEEF99EA3F1}">
  <ds:schemaRefs>
    <ds:schemaRef ds:uri="http://purl.org/dc/terms/"/>
    <ds:schemaRef ds:uri="http://schemas.microsoft.com/sharepoint/v3"/>
    <ds:schemaRef ds:uri="http://schemas.microsoft.com/office/2006/metadata/properties"/>
    <ds:schemaRef ds:uri="http://purl.org/dc/dcmitype/"/>
    <ds:schemaRef ds:uri="http://schemas.openxmlformats.org/package/2006/metadata/core-properties"/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http://www.w3.org/XML/1998/namespace"/>
  </ds:schemaRefs>
</ds:datastoreItem>
</file>

<file path=customXml/itemProps4.xml><?xml version="1.0" encoding="utf-8"?>
<ds:datastoreItem xmlns:ds="http://schemas.openxmlformats.org/officeDocument/2006/customXml" ds:itemID="{4C60AD5B-BB6D-47AA-A07C-BC26B58453B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146263</TotalTime>
  <Words>2115</Words>
  <Application>Microsoft Macintosh PowerPoint</Application>
  <PresentationFormat>A4 용지(210x297mm)</PresentationFormat>
  <Paragraphs>469</Paragraphs>
  <Slides>21</Slides>
  <Notes>0</Notes>
  <HiddenSlides>11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21</vt:i4>
      </vt:variant>
    </vt:vector>
  </HeadingPairs>
  <TitlesOfParts>
    <vt:vector size="30" baseType="lpstr">
      <vt:lpstr>굴림</vt:lpstr>
      <vt:lpstr>맑은 고딕</vt:lpstr>
      <vt:lpstr>Arial</vt:lpstr>
      <vt:lpstr>Calibri</vt:lpstr>
      <vt:lpstr>Cambria Math</vt:lpstr>
      <vt:lpstr>Tahoma</vt:lpstr>
      <vt:lpstr>Wingdings</vt:lpstr>
      <vt:lpstr>2_디자인 사용자 지정</vt:lpstr>
      <vt:lpstr>3_디자인 사용자 지정</vt:lpstr>
      <vt:lpstr>PowerPoint 프레젠테이션</vt:lpstr>
      <vt:lpstr>Agenda </vt:lpstr>
      <vt:lpstr>1. Summary</vt:lpstr>
      <vt:lpstr>2. Prediction Modeling Scheme</vt:lpstr>
      <vt:lpstr>1. EDA &amp; Data pre-processing</vt:lpstr>
      <vt:lpstr>[Back-up] Y Distribution, Variable Class</vt:lpstr>
      <vt:lpstr>[Back-up] NA Imputation, Singularity removal</vt:lpstr>
      <vt:lpstr>[Back-up] Correlation, Outliers</vt:lpstr>
      <vt:lpstr>[Back-up] NA Variables plot</vt:lpstr>
      <vt:lpstr>2. Feature Engineering</vt:lpstr>
      <vt:lpstr>[Back-up] Feature Creation</vt:lpstr>
      <vt:lpstr>[Back-up] Feature Selection (1/2)</vt:lpstr>
      <vt:lpstr>[Back-up] Feature Selection (2/2)</vt:lpstr>
      <vt:lpstr>[Appendix] Variable Importance of Lasso</vt:lpstr>
      <vt:lpstr>[Appendix] Variable Importance of Random Forest</vt:lpstr>
      <vt:lpstr>[Appendix] Variable Importance of GBM</vt:lpstr>
      <vt:lpstr>3. Modeling &amp; Look-back </vt:lpstr>
      <vt:lpstr>[Back-up] Prediction Result</vt:lpstr>
      <vt:lpstr>1. Summary of Prediction Result</vt:lpstr>
      <vt:lpstr>2. Lessons Learned</vt:lpstr>
      <vt:lpstr>PowerPoint 프레젠테이션</vt:lpstr>
    </vt:vector>
  </TitlesOfParts>
  <Company>SKCorp.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IT현황(111230)_v02.pptx</dc:title>
  <dc:creator>SK</dc:creator>
  <cp:lastModifiedBy>곽경원</cp:lastModifiedBy>
  <cp:revision>14207</cp:revision>
  <cp:lastPrinted>2018-05-13T15:12:26Z</cp:lastPrinted>
  <dcterms:created xsi:type="dcterms:W3CDTF">2004-02-17T06:52:18Z</dcterms:created>
  <dcterms:modified xsi:type="dcterms:W3CDTF">2019-11-18T04:40:47Z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0x010100F232DC283A0D4D749B6A46903F588C0D00C29DFCFC54A01443860D6F8CC6D8836B</vt:lpwstr>
  </property>
</Properties>
</file>